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charts/chart16.xml" ContentType="application/vnd.openxmlformats-officedocument.drawingml.chart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31"/>
  </p:notesMasterIdLst>
  <p:handoutMasterIdLst>
    <p:handoutMasterId r:id="rId32"/>
  </p:handoutMasterIdLst>
  <p:sldIdLst>
    <p:sldId id="387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391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1B1B"/>
    <a:srgbClr val="3057A6"/>
    <a:srgbClr val="2293CE"/>
    <a:srgbClr val="FFC5C5"/>
    <a:srgbClr val="6C0000"/>
    <a:srgbClr val="FF4F4F"/>
    <a:srgbClr val="3E648A"/>
    <a:srgbClr val="CC0000"/>
    <a:srgbClr val="4D4D4D"/>
    <a:srgbClr val="C9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6" autoAdjust="0"/>
    <p:restoredTop sz="96149" autoAdjust="0"/>
  </p:normalViewPr>
  <p:slideViewPr>
    <p:cSldViewPr showGuides="1">
      <p:cViewPr>
        <p:scale>
          <a:sx n="80" d="100"/>
          <a:sy n="80" d="100"/>
        </p:scale>
        <p:origin x="-1627" y="-110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outlineViewPr>
    <p:cViewPr>
      <p:scale>
        <a:sx n="33" d="100"/>
        <a:sy n="33" d="100"/>
      </p:scale>
      <p:origin x="0" y="5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3688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4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5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7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8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smtClean="0">
                <a:solidFill>
                  <a:sysClr val="windowText" lastClr="000000"/>
                </a:solidFill>
              </a:rPr>
              <a:t>1. How</a:t>
            </a:r>
            <a:r>
              <a:rPr lang="en-US" sz="1400" baseline="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baseline="0" dirty="0">
                <a:solidFill>
                  <a:sysClr val="windowText" lastClr="000000"/>
                </a:solidFill>
              </a:rPr>
              <a:t>beneficial was this enrollment for you?</a:t>
            </a:r>
            <a:endParaRPr lang="en-US" sz="1400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Survey!$A$3:$A$6</c:f>
              <c:strCache>
                <c:ptCount val="4"/>
                <c:pt idx="0">
                  <c:v>Very Helpful</c:v>
                </c:pt>
                <c:pt idx="1">
                  <c:v>Helpful</c:v>
                </c:pt>
                <c:pt idx="2">
                  <c:v>Average</c:v>
                </c:pt>
                <c:pt idx="3">
                  <c:v>Not Helpful</c:v>
                </c:pt>
              </c:strCache>
            </c:strRef>
          </c:cat>
          <c:val>
            <c:numRef>
              <c:f>Survey!$B$3:$B$6</c:f>
              <c:numCache>
                <c:formatCode>General</c:formatCode>
                <c:ptCount val="4"/>
                <c:pt idx="0">
                  <c:v>644</c:v>
                </c:pt>
                <c:pt idx="1">
                  <c:v>228</c:v>
                </c:pt>
                <c:pt idx="2">
                  <c:v>24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5486592"/>
        <c:axId val="105837696"/>
        <c:axId val="0"/>
      </c:bar3DChart>
      <c:catAx>
        <c:axId val="10548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37696"/>
        <c:crosses val="autoZero"/>
        <c:auto val="1"/>
        <c:lblAlgn val="ctr"/>
        <c:lblOffset val="100"/>
        <c:noMultiLvlLbl val="0"/>
      </c:catAx>
      <c:valAx>
        <c:axId val="10583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8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smtClean="0">
                <a:solidFill>
                  <a:sysClr val="windowText" lastClr="000000"/>
                </a:solidFill>
              </a:rPr>
              <a:t>1. How</a:t>
            </a:r>
            <a:r>
              <a:rPr lang="en-US" sz="1400" baseline="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baseline="0" dirty="0">
                <a:solidFill>
                  <a:sysClr val="windowText" lastClr="000000"/>
                </a:solidFill>
              </a:rPr>
              <a:t>beneficial was this enrollment for you?</a:t>
            </a:r>
            <a:endParaRPr lang="en-US" sz="1400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Survey!$A$3:$A$6</c:f>
              <c:strCache>
                <c:ptCount val="4"/>
                <c:pt idx="0">
                  <c:v>Very Helpful</c:v>
                </c:pt>
                <c:pt idx="1">
                  <c:v>Helpful</c:v>
                </c:pt>
                <c:pt idx="2">
                  <c:v>Average</c:v>
                </c:pt>
                <c:pt idx="3">
                  <c:v>Not Helpful</c:v>
                </c:pt>
              </c:strCache>
            </c:strRef>
          </c:cat>
          <c:val>
            <c:numRef>
              <c:f>Survey!$B$3:$B$6</c:f>
              <c:numCache>
                <c:formatCode>General</c:formatCode>
                <c:ptCount val="4"/>
                <c:pt idx="0">
                  <c:v>644</c:v>
                </c:pt>
                <c:pt idx="1">
                  <c:v>228</c:v>
                </c:pt>
                <c:pt idx="2">
                  <c:v>24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8305408"/>
        <c:axId val="128394368"/>
        <c:axId val="0"/>
      </c:bar3DChart>
      <c:catAx>
        <c:axId val="12830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4368"/>
        <c:crosses val="autoZero"/>
        <c:auto val="1"/>
        <c:lblAlgn val="ctr"/>
        <c:lblOffset val="100"/>
        <c:noMultiLvlLbl val="0"/>
      </c:catAx>
      <c:valAx>
        <c:axId val="1283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0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ysClr val="windowText" lastClr="000000"/>
                </a:solidFill>
              </a:rPr>
              <a:t>2. What </a:t>
            </a:r>
            <a:r>
              <a:rPr lang="en-US" dirty="0">
                <a:solidFill>
                  <a:sysClr val="windowText" lastClr="000000"/>
                </a:solidFill>
              </a:rPr>
              <a:t>would you want added as an optional benefit of CSS Industries, Inc. next year?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Survey!$H$3:$H$7</c:f>
              <c:strCache>
                <c:ptCount val="5"/>
                <c:pt idx="0">
                  <c:v>Hospital Indemnity</c:v>
                </c:pt>
                <c:pt idx="1">
                  <c:v>ID Theft Protection</c:v>
                </c:pt>
                <c:pt idx="2">
                  <c:v>Legal Services</c:v>
                </c:pt>
                <c:pt idx="3">
                  <c:v>Pet Insurance</c:v>
                </c:pt>
                <c:pt idx="4">
                  <c:v>STD/LTD Buy-Up</c:v>
                </c:pt>
              </c:strCache>
            </c:strRef>
          </c:cat>
          <c:val>
            <c:numRef>
              <c:f>Survey!$I$3:$I$7</c:f>
              <c:numCache>
                <c:formatCode>General</c:formatCode>
                <c:ptCount val="5"/>
                <c:pt idx="0">
                  <c:v>164</c:v>
                </c:pt>
                <c:pt idx="1">
                  <c:v>171</c:v>
                </c:pt>
                <c:pt idx="2">
                  <c:v>53</c:v>
                </c:pt>
                <c:pt idx="3">
                  <c:v>133</c:v>
                </c:pt>
                <c:pt idx="4">
                  <c:v>121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8570880"/>
        <c:axId val="128572416"/>
        <c:axId val="0"/>
      </c:bar3DChart>
      <c:catAx>
        <c:axId val="1285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72416"/>
        <c:crosses val="autoZero"/>
        <c:auto val="1"/>
        <c:lblAlgn val="ctr"/>
        <c:lblOffset val="100"/>
        <c:noMultiLvlLbl val="0"/>
      </c:catAx>
      <c:valAx>
        <c:axId val="12857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708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</a:rPr>
              <a:t>3. Do you have a smartphone?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Survey!$A$28:$A$29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Survey!$B$28:$B$29</c:f>
              <c:numCache>
                <c:formatCode>General</c:formatCode>
                <c:ptCount val="2"/>
                <c:pt idx="0">
                  <c:v>756</c:v>
                </c:pt>
                <c:pt idx="1">
                  <c:v>149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ysClr val="windowText" lastClr="000000"/>
                </a:solidFill>
              </a:rPr>
              <a:t>4. If </a:t>
            </a:r>
            <a:r>
              <a:rPr lang="en-US" dirty="0">
                <a:solidFill>
                  <a:sysClr val="windowText" lastClr="000000"/>
                </a:solidFill>
              </a:rPr>
              <a:t>you do not participate in</a:t>
            </a:r>
            <a:r>
              <a:rPr lang="en-US" baseline="0" dirty="0">
                <a:solidFill>
                  <a:sysClr val="windowText" lastClr="000000"/>
                </a:solidFill>
              </a:rPr>
              <a:t> the 401(k) Plan, why?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spPr>
            <a:solidFill>
              <a:srgbClr val="E11B2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Survey!$A$39:$A$43</c:f>
              <c:strCache>
                <c:ptCount val="5"/>
                <c:pt idx="0">
                  <c:v>Afraid of losing money</c:v>
                </c:pt>
                <c:pt idx="1">
                  <c:v>Can't afford</c:v>
                </c:pt>
                <c:pt idx="2">
                  <c:v>Do not understand plan</c:v>
                </c:pt>
                <c:pt idx="3">
                  <c:v>Match is too low</c:v>
                </c:pt>
                <c:pt idx="4">
                  <c:v>Not concerned about saving</c:v>
                </c:pt>
              </c:strCache>
            </c:strRef>
          </c:cat>
          <c:val>
            <c:numRef>
              <c:f>Survey!$B$39:$B$43</c:f>
              <c:numCache>
                <c:formatCode>General</c:formatCode>
                <c:ptCount val="5"/>
                <c:pt idx="0">
                  <c:v>9</c:v>
                </c:pt>
                <c:pt idx="1">
                  <c:v>37</c:v>
                </c:pt>
                <c:pt idx="2">
                  <c:v>12</c:v>
                </c:pt>
                <c:pt idx="3">
                  <c:v>5</c:v>
                </c:pt>
                <c:pt idx="4">
                  <c:v>18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9062016"/>
        <c:axId val="129064960"/>
        <c:axId val="128310336"/>
      </c:bar3DChart>
      <c:catAx>
        <c:axId val="1290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064960"/>
        <c:crosses val="autoZero"/>
        <c:auto val="1"/>
        <c:lblAlgn val="ctr"/>
        <c:lblOffset val="100"/>
        <c:noMultiLvlLbl val="0"/>
      </c:catAx>
      <c:valAx>
        <c:axId val="12906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062016"/>
        <c:crosses val="autoZero"/>
        <c:crossBetween val="between"/>
      </c:valAx>
      <c:serAx>
        <c:axId val="128310336"/>
        <c:scaling>
          <c:orientation val="minMax"/>
        </c:scaling>
        <c:delete val="1"/>
        <c:axPos val="b"/>
        <c:majorTickMark val="none"/>
        <c:minorTickMark val="none"/>
        <c:tickLblPos val="nextTo"/>
        <c:crossAx val="12906496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</a:rPr>
              <a:t>5. If </a:t>
            </a:r>
            <a:r>
              <a:rPr lang="en-US" dirty="0">
                <a:solidFill>
                  <a:schemeClr val="tx1"/>
                </a:solidFill>
              </a:rPr>
              <a:t>you do not participate in </a:t>
            </a:r>
            <a:r>
              <a:rPr lang="en-US" dirty="0" smtClean="0">
                <a:solidFill>
                  <a:schemeClr val="tx1"/>
                </a:solidFill>
              </a:rPr>
              <a:t>the CSS </a:t>
            </a:r>
            <a:r>
              <a:rPr lang="en-US" dirty="0">
                <a:solidFill>
                  <a:schemeClr val="tx1"/>
                </a:solidFill>
              </a:rPr>
              <a:t>Wellness Plan, why?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spPr>
            <a:solidFill>
              <a:srgbClr val="FF66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Survey!$A$56:$A$60</c:f>
              <c:strCache>
                <c:ptCount val="5"/>
                <c:pt idx="0">
                  <c:v>Do not understand plan</c:v>
                </c:pt>
                <c:pt idx="1">
                  <c:v>N/A - Not on CSS benefits</c:v>
                </c:pt>
                <c:pt idx="2">
                  <c:v>Plan is too complicated</c:v>
                </c:pt>
                <c:pt idx="3">
                  <c:v>Plan takes too much time</c:v>
                </c:pt>
                <c:pt idx="4">
                  <c:v>Worried about privacy</c:v>
                </c:pt>
              </c:strCache>
            </c:strRef>
          </c:cat>
          <c:val>
            <c:numRef>
              <c:f>Survey!$B$56:$B$60</c:f>
              <c:numCache>
                <c:formatCode>General</c:formatCode>
                <c:ptCount val="5"/>
                <c:pt idx="0">
                  <c:v>9</c:v>
                </c:pt>
                <c:pt idx="1">
                  <c:v>186</c:v>
                </c:pt>
                <c:pt idx="2">
                  <c:v>7</c:v>
                </c:pt>
                <c:pt idx="3">
                  <c:v>18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9234432"/>
        <c:axId val="129235968"/>
        <c:axId val="129069504"/>
      </c:bar3DChart>
      <c:catAx>
        <c:axId val="12923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35968"/>
        <c:crosses val="autoZero"/>
        <c:auto val="1"/>
        <c:lblAlgn val="ctr"/>
        <c:lblOffset val="100"/>
        <c:noMultiLvlLbl val="0"/>
      </c:catAx>
      <c:valAx>
        <c:axId val="1292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34432"/>
        <c:crosses val="autoZero"/>
        <c:crossBetween val="between"/>
      </c:valAx>
      <c:serAx>
        <c:axId val="129069504"/>
        <c:scaling>
          <c:orientation val="minMax"/>
        </c:scaling>
        <c:delete val="1"/>
        <c:axPos val="b"/>
        <c:majorTickMark val="none"/>
        <c:minorTickMark val="none"/>
        <c:tickLblPos val="nextTo"/>
        <c:crossAx val="129235968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On a scale of 1-8, how would you rate your knowledge of </a:t>
            </a:r>
            <a:r>
              <a:rPr lang="en-US" dirty="0" smtClean="0">
                <a:solidFill>
                  <a:schemeClr val="tx1"/>
                </a:solidFill>
              </a:rPr>
              <a:t>your benefits? 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3171248330800757E-2"/>
          <c:y val="0.10628787878787879"/>
          <c:w val="0.81224559101164984"/>
          <c:h val="0.847756899705718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Survey!$B$70</c:f>
              <c:strCache>
                <c:ptCount val="1"/>
                <c:pt idx="0">
                  <c:v>Pre-enrollment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noFill/>
            </a:ln>
            <a:effectLst/>
          </c:spPr>
          <c:invertIfNegative val="0"/>
          <c:cat>
            <c:numRef>
              <c:f>Survey!$A$71:$A$78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Survey!$B$71:$B$78</c:f>
              <c:numCache>
                <c:formatCode>General</c:formatCode>
                <c:ptCount val="8"/>
                <c:pt idx="0">
                  <c:v>130</c:v>
                </c:pt>
                <c:pt idx="1">
                  <c:v>80</c:v>
                </c:pt>
                <c:pt idx="2">
                  <c:v>110</c:v>
                </c:pt>
                <c:pt idx="3">
                  <c:v>189</c:v>
                </c:pt>
                <c:pt idx="4">
                  <c:v>293</c:v>
                </c:pt>
                <c:pt idx="5">
                  <c:v>281</c:v>
                </c:pt>
                <c:pt idx="6">
                  <c:v>128</c:v>
                </c:pt>
                <c:pt idx="7">
                  <c:v>46</c:v>
                </c:pt>
              </c:numCache>
            </c:numRef>
          </c:val>
        </c:ser>
        <c:ser>
          <c:idx val="1"/>
          <c:order val="1"/>
          <c:tx>
            <c:strRef>
              <c:f>Survey!$C$70</c:f>
              <c:strCache>
                <c:ptCount val="1"/>
                <c:pt idx="0">
                  <c:v>Post-enrollment</c:v>
                </c:pt>
              </c:strCache>
            </c:strRef>
          </c:tx>
          <c:spPr>
            <a:solidFill>
              <a:srgbClr val="E11B22"/>
            </a:solidFill>
            <a:ln>
              <a:noFill/>
            </a:ln>
            <a:effectLst/>
          </c:spPr>
          <c:invertIfNegative val="0"/>
          <c:cat>
            <c:numRef>
              <c:f>Survey!$A$71:$A$78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Survey!$C$71:$C$78</c:f>
              <c:numCache>
                <c:formatCode>General</c:formatCode>
                <c:ptCount val="8"/>
                <c:pt idx="0">
                  <c:v>5</c:v>
                </c:pt>
                <c:pt idx="1">
                  <c:v>12</c:v>
                </c:pt>
                <c:pt idx="2">
                  <c:v>26</c:v>
                </c:pt>
                <c:pt idx="3">
                  <c:v>74</c:v>
                </c:pt>
                <c:pt idx="4">
                  <c:v>118</c:v>
                </c:pt>
                <c:pt idx="5">
                  <c:v>273</c:v>
                </c:pt>
                <c:pt idx="6">
                  <c:v>460</c:v>
                </c:pt>
                <c:pt idx="7">
                  <c:v>289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473152"/>
        <c:axId val="129479040"/>
      </c:barChart>
      <c:catAx>
        <c:axId val="12947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79040"/>
        <c:crosses val="autoZero"/>
        <c:auto val="1"/>
        <c:lblAlgn val="ctr"/>
        <c:lblOffset val="100"/>
        <c:noMultiLvlLbl val="0"/>
      </c:catAx>
      <c:valAx>
        <c:axId val="12947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47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482</c:v>
                </c:pt>
                <c:pt idx="1">
                  <c:v>701</c:v>
                </c:pt>
                <c:pt idx="2">
                  <c:v>172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9824256"/>
        <c:axId val="129825792"/>
      </c:barChart>
      <c:catAx>
        <c:axId val="1298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25792"/>
        <c:crosses val="autoZero"/>
        <c:auto val="1"/>
        <c:lblAlgn val="ctr"/>
        <c:lblOffset val="100"/>
        <c:noMultiLvlLbl val="0"/>
      </c:catAx>
      <c:valAx>
        <c:axId val="12982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2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45</c:v>
                </c:pt>
                <c:pt idx="1">
                  <c:v>57</c:v>
                </c:pt>
                <c:pt idx="2">
                  <c:v>25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4323584"/>
        <c:axId val="134325376"/>
      </c:barChart>
      <c:catAx>
        <c:axId val="13432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325376"/>
        <c:crosses val="autoZero"/>
        <c:auto val="1"/>
        <c:lblAlgn val="ctr"/>
        <c:lblOffset val="100"/>
        <c:noMultiLvlLbl val="0"/>
      </c:catAx>
      <c:valAx>
        <c:axId val="13432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32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60</c:v>
                </c:pt>
                <c:pt idx="1">
                  <c:v>111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95520"/>
        <c:axId val="137197056"/>
      </c:barChart>
      <c:catAx>
        <c:axId val="13719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97056"/>
        <c:crosses val="autoZero"/>
        <c:auto val="1"/>
        <c:lblAlgn val="ctr"/>
        <c:lblOffset val="100"/>
        <c:noMultiLvlLbl val="0"/>
      </c:catAx>
      <c:valAx>
        <c:axId val="13719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ysClr val="windowText" lastClr="000000"/>
                </a:solidFill>
              </a:rPr>
              <a:t>2. What </a:t>
            </a:r>
            <a:r>
              <a:rPr lang="en-US" dirty="0">
                <a:solidFill>
                  <a:sysClr val="windowText" lastClr="000000"/>
                </a:solidFill>
              </a:rPr>
              <a:t>would you want added as an optional benefit of CSS Industries, Inc. next year?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Survey!$H$3:$H$7</c:f>
              <c:strCache>
                <c:ptCount val="5"/>
                <c:pt idx="0">
                  <c:v>Hospital Indemnity</c:v>
                </c:pt>
                <c:pt idx="1">
                  <c:v>ID Theft Protection</c:v>
                </c:pt>
                <c:pt idx="2">
                  <c:v>Legal Services</c:v>
                </c:pt>
                <c:pt idx="3">
                  <c:v>Pet Insurance</c:v>
                </c:pt>
                <c:pt idx="4">
                  <c:v>STD/LTD Buy-Up</c:v>
                </c:pt>
              </c:strCache>
            </c:strRef>
          </c:cat>
          <c:val>
            <c:numRef>
              <c:f>Survey!$I$3:$I$7</c:f>
              <c:numCache>
                <c:formatCode>General</c:formatCode>
                <c:ptCount val="5"/>
                <c:pt idx="0">
                  <c:v>164</c:v>
                </c:pt>
                <c:pt idx="1">
                  <c:v>171</c:v>
                </c:pt>
                <c:pt idx="2">
                  <c:v>53</c:v>
                </c:pt>
                <c:pt idx="3">
                  <c:v>133</c:v>
                </c:pt>
                <c:pt idx="4">
                  <c:v>121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821696"/>
        <c:axId val="105823232"/>
        <c:axId val="0"/>
      </c:bar3DChart>
      <c:catAx>
        <c:axId val="10582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23232"/>
        <c:crosses val="autoZero"/>
        <c:auto val="1"/>
        <c:lblAlgn val="ctr"/>
        <c:lblOffset val="100"/>
        <c:noMultiLvlLbl val="0"/>
      </c:catAx>
      <c:valAx>
        <c:axId val="10582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216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</a:rPr>
              <a:t>3. Do you have a smartphone?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Survey!$A$28:$A$29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Survey!$B$28:$B$29</c:f>
              <c:numCache>
                <c:formatCode>General</c:formatCode>
                <c:ptCount val="2"/>
                <c:pt idx="0">
                  <c:v>756</c:v>
                </c:pt>
                <c:pt idx="1">
                  <c:v>149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ysClr val="windowText" lastClr="000000"/>
                </a:solidFill>
              </a:rPr>
              <a:t>4. If </a:t>
            </a:r>
            <a:r>
              <a:rPr lang="en-US" dirty="0">
                <a:solidFill>
                  <a:sysClr val="windowText" lastClr="000000"/>
                </a:solidFill>
              </a:rPr>
              <a:t>you do not participate in</a:t>
            </a:r>
            <a:r>
              <a:rPr lang="en-US" baseline="0" dirty="0">
                <a:solidFill>
                  <a:sysClr val="windowText" lastClr="000000"/>
                </a:solidFill>
              </a:rPr>
              <a:t> the 401(k) Plan, why?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spPr>
            <a:solidFill>
              <a:srgbClr val="E11B2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Survey!$A$39:$A$43</c:f>
              <c:strCache>
                <c:ptCount val="5"/>
                <c:pt idx="0">
                  <c:v>Afraid of losing money</c:v>
                </c:pt>
                <c:pt idx="1">
                  <c:v>Can't afford</c:v>
                </c:pt>
                <c:pt idx="2">
                  <c:v>Do not understand plan</c:v>
                </c:pt>
                <c:pt idx="3">
                  <c:v>Match is too low</c:v>
                </c:pt>
                <c:pt idx="4">
                  <c:v>Not concerned about saving</c:v>
                </c:pt>
              </c:strCache>
            </c:strRef>
          </c:cat>
          <c:val>
            <c:numRef>
              <c:f>Survey!$B$39:$B$43</c:f>
              <c:numCache>
                <c:formatCode>General</c:formatCode>
                <c:ptCount val="5"/>
                <c:pt idx="0">
                  <c:v>9</c:v>
                </c:pt>
                <c:pt idx="1">
                  <c:v>37</c:v>
                </c:pt>
                <c:pt idx="2">
                  <c:v>12</c:v>
                </c:pt>
                <c:pt idx="3">
                  <c:v>5</c:v>
                </c:pt>
                <c:pt idx="4">
                  <c:v>18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5917952"/>
        <c:axId val="124657664"/>
        <c:axId val="105824256"/>
      </c:bar3DChart>
      <c:catAx>
        <c:axId val="11591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7664"/>
        <c:crosses val="autoZero"/>
        <c:auto val="1"/>
        <c:lblAlgn val="ctr"/>
        <c:lblOffset val="100"/>
        <c:noMultiLvlLbl val="0"/>
      </c:catAx>
      <c:valAx>
        <c:axId val="12465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17952"/>
        <c:crosses val="autoZero"/>
        <c:crossBetween val="between"/>
      </c:valAx>
      <c:serAx>
        <c:axId val="105824256"/>
        <c:scaling>
          <c:orientation val="minMax"/>
        </c:scaling>
        <c:delete val="1"/>
        <c:axPos val="b"/>
        <c:majorTickMark val="none"/>
        <c:minorTickMark val="none"/>
        <c:tickLblPos val="nextTo"/>
        <c:crossAx val="12465766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</a:rPr>
              <a:t>5. If </a:t>
            </a:r>
            <a:r>
              <a:rPr lang="en-US" dirty="0">
                <a:solidFill>
                  <a:schemeClr val="tx1"/>
                </a:solidFill>
              </a:rPr>
              <a:t>you do not participate in </a:t>
            </a:r>
            <a:r>
              <a:rPr lang="en-US" dirty="0" smtClean="0">
                <a:solidFill>
                  <a:schemeClr val="tx1"/>
                </a:solidFill>
              </a:rPr>
              <a:t>the CSS </a:t>
            </a:r>
            <a:r>
              <a:rPr lang="en-US" dirty="0">
                <a:solidFill>
                  <a:schemeClr val="tx1"/>
                </a:solidFill>
              </a:rPr>
              <a:t>Wellness Plan, why?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spPr>
            <a:solidFill>
              <a:srgbClr val="FF66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Survey!$A$56:$A$60</c:f>
              <c:strCache>
                <c:ptCount val="5"/>
                <c:pt idx="0">
                  <c:v>Do not understand plan</c:v>
                </c:pt>
                <c:pt idx="1">
                  <c:v>N/A - Not on CSS benefits</c:v>
                </c:pt>
                <c:pt idx="2">
                  <c:v>Plan is too complicated</c:v>
                </c:pt>
                <c:pt idx="3">
                  <c:v>Plan takes too much time</c:v>
                </c:pt>
                <c:pt idx="4">
                  <c:v>Worried about privacy</c:v>
                </c:pt>
              </c:strCache>
            </c:strRef>
          </c:cat>
          <c:val>
            <c:numRef>
              <c:f>Survey!$B$56:$B$60</c:f>
              <c:numCache>
                <c:formatCode>General</c:formatCode>
                <c:ptCount val="5"/>
                <c:pt idx="0">
                  <c:v>9</c:v>
                </c:pt>
                <c:pt idx="1">
                  <c:v>186</c:v>
                </c:pt>
                <c:pt idx="2">
                  <c:v>7</c:v>
                </c:pt>
                <c:pt idx="3">
                  <c:v>18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5113856"/>
        <c:axId val="125115392"/>
        <c:axId val="105826048"/>
      </c:bar3DChart>
      <c:catAx>
        <c:axId val="12511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15392"/>
        <c:crosses val="autoZero"/>
        <c:auto val="1"/>
        <c:lblAlgn val="ctr"/>
        <c:lblOffset val="100"/>
        <c:noMultiLvlLbl val="0"/>
      </c:catAx>
      <c:valAx>
        <c:axId val="12511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13856"/>
        <c:crosses val="autoZero"/>
        <c:crossBetween val="between"/>
      </c:valAx>
      <c:serAx>
        <c:axId val="10582604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511539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On a scale of 1-8, how would you rate your knowledge of </a:t>
            </a:r>
            <a:r>
              <a:rPr lang="en-US" dirty="0" smtClean="0">
                <a:solidFill>
                  <a:schemeClr val="tx1"/>
                </a:solidFill>
              </a:rPr>
              <a:t>your benefits? 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Survey!$B$70</c:f>
              <c:strCache>
                <c:ptCount val="1"/>
                <c:pt idx="0">
                  <c:v>Pre-enrollment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noFill/>
            </a:ln>
            <a:effectLst/>
          </c:spPr>
          <c:invertIfNegative val="0"/>
          <c:cat>
            <c:numRef>
              <c:f>Survey!$A$71:$A$78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Survey!$B$71:$B$78</c:f>
              <c:numCache>
                <c:formatCode>General</c:formatCode>
                <c:ptCount val="8"/>
                <c:pt idx="0">
                  <c:v>130</c:v>
                </c:pt>
                <c:pt idx="1">
                  <c:v>80</c:v>
                </c:pt>
                <c:pt idx="2">
                  <c:v>110</c:v>
                </c:pt>
                <c:pt idx="3">
                  <c:v>189</c:v>
                </c:pt>
                <c:pt idx="4">
                  <c:v>293</c:v>
                </c:pt>
                <c:pt idx="5">
                  <c:v>281</c:v>
                </c:pt>
                <c:pt idx="6">
                  <c:v>128</c:v>
                </c:pt>
                <c:pt idx="7">
                  <c:v>46</c:v>
                </c:pt>
              </c:numCache>
            </c:numRef>
          </c:val>
        </c:ser>
        <c:ser>
          <c:idx val="1"/>
          <c:order val="1"/>
          <c:tx>
            <c:strRef>
              <c:f>Survey!$C$70</c:f>
              <c:strCache>
                <c:ptCount val="1"/>
                <c:pt idx="0">
                  <c:v>Post-enrollment</c:v>
                </c:pt>
              </c:strCache>
            </c:strRef>
          </c:tx>
          <c:spPr>
            <a:solidFill>
              <a:srgbClr val="E11B22"/>
            </a:solidFill>
            <a:ln>
              <a:noFill/>
            </a:ln>
            <a:effectLst/>
          </c:spPr>
          <c:invertIfNegative val="0"/>
          <c:cat>
            <c:numRef>
              <c:f>Survey!$A$71:$A$78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Survey!$C$71:$C$78</c:f>
              <c:numCache>
                <c:formatCode>General</c:formatCode>
                <c:ptCount val="8"/>
                <c:pt idx="0">
                  <c:v>5</c:v>
                </c:pt>
                <c:pt idx="1">
                  <c:v>12</c:v>
                </c:pt>
                <c:pt idx="2">
                  <c:v>26</c:v>
                </c:pt>
                <c:pt idx="3">
                  <c:v>74</c:v>
                </c:pt>
                <c:pt idx="4">
                  <c:v>118</c:v>
                </c:pt>
                <c:pt idx="5">
                  <c:v>273</c:v>
                </c:pt>
                <c:pt idx="6">
                  <c:v>460</c:v>
                </c:pt>
                <c:pt idx="7">
                  <c:v>289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298752"/>
        <c:axId val="126304640"/>
      </c:barChart>
      <c:catAx>
        <c:axId val="12629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04640"/>
        <c:crosses val="autoZero"/>
        <c:auto val="1"/>
        <c:lblAlgn val="ctr"/>
        <c:lblOffset val="100"/>
        <c:noMultiLvlLbl val="0"/>
      </c:catAx>
      <c:valAx>
        <c:axId val="12630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9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482</c:v>
                </c:pt>
                <c:pt idx="1">
                  <c:v>701</c:v>
                </c:pt>
                <c:pt idx="2">
                  <c:v>172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6764544"/>
        <c:axId val="126766080"/>
      </c:barChart>
      <c:catAx>
        <c:axId val="12676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6080"/>
        <c:crosses val="autoZero"/>
        <c:auto val="1"/>
        <c:lblAlgn val="ctr"/>
        <c:lblOffset val="100"/>
        <c:noMultiLvlLbl val="0"/>
      </c:catAx>
      <c:valAx>
        <c:axId val="126766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45</c:v>
                </c:pt>
                <c:pt idx="1">
                  <c:v>57</c:v>
                </c:pt>
                <c:pt idx="2">
                  <c:v>25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7430016"/>
        <c:axId val="127431808"/>
      </c:barChart>
      <c:catAx>
        <c:axId val="12743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31808"/>
        <c:crosses val="autoZero"/>
        <c:auto val="1"/>
        <c:lblAlgn val="ctr"/>
        <c:lblOffset val="100"/>
        <c:noMultiLvlLbl val="0"/>
      </c:catAx>
      <c:valAx>
        <c:axId val="127431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3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VB Participation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'VB Participation'!$C$1</c:f>
              <c:strCache>
                <c:ptCount val="1"/>
                <c:pt idx="0">
                  <c:v>Deductions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3A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</c:dPt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'VB Participation'!$A$2:$A$4</c:f>
              <c:strCache>
                <c:ptCount val="3"/>
                <c:pt idx="0">
                  <c:v>Accident</c:v>
                </c:pt>
                <c:pt idx="1">
                  <c:v>Critical Illness</c:v>
                </c:pt>
                <c:pt idx="2">
                  <c:v>Whole Life</c:v>
                </c:pt>
              </c:strCache>
            </c:strRef>
          </c:cat>
          <c:val>
            <c:numRef>
              <c:f>'VB Participation'!$C$2:$C$4</c:f>
              <c:numCache>
                <c:formatCode>General</c:formatCode>
                <c:ptCount val="3"/>
                <c:pt idx="0">
                  <c:v>60</c:v>
                </c:pt>
                <c:pt idx="1">
                  <c:v>111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110592"/>
        <c:axId val="128112128"/>
      </c:barChart>
      <c:catAx>
        <c:axId val="12811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12128"/>
        <c:crosses val="autoZero"/>
        <c:auto val="1"/>
        <c:lblAlgn val="ctr"/>
        <c:lblOffset val="100"/>
        <c:noMultiLvlLbl val="0"/>
      </c:catAx>
      <c:valAx>
        <c:axId val="12811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1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50"/>
            <a:r>
              <a:rPr lang="en-US" dirty="0" smtClean="0"/>
              <a:t>The CSS Team Roles and Responsibilities</a:t>
            </a:r>
          </a:p>
          <a:p>
            <a:endParaRPr lang="en-US" dirty="0" smtClean="0"/>
          </a:p>
          <a:p>
            <a:r>
              <a:rPr lang="en-US" dirty="0" smtClean="0"/>
              <a:t>Prior to this Open Enrollment</a:t>
            </a:r>
          </a:p>
          <a:p>
            <a:pPr lvl="1"/>
            <a:r>
              <a:rPr lang="en-US" dirty="0" smtClean="0"/>
              <a:t>How were you and your team managing open enrollment prior?</a:t>
            </a:r>
          </a:p>
          <a:p>
            <a:pPr lvl="2"/>
            <a:r>
              <a:rPr lang="en-US" dirty="0" smtClean="0"/>
              <a:t>Communications strategy</a:t>
            </a:r>
          </a:p>
          <a:p>
            <a:pPr lvl="2"/>
            <a:r>
              <a:rPr lang="en-US" dirty="0" smtClean="0"/>
              <a:t>Enrollment systems</a:t>
            </a:r>
          </a:p>
          <a:p>
            <a:pPr lvl="2"/>
            <a:r>
              <a:rPr lang="en-US" dirty="0" smtClean="0"/>
              <a:t>Enrollment Strategy</a:t>
            </a:r>
          </a:p>
          <a:p>
            <a:r>
              <a:rPr lang="en-US" dirty="0" smtClean="0"/>
              <a:t>H&amp;B</a:t>
            </a:r>
          </a:p>
          <a:p>
            <a:pPr lvl="1"/>
            <a:r>
              <a:rPr lang="en-US" dirty="0" smtClean="0"/>
              <a:t>“What was the thought process on introducing VBES to CSS?”</a:t>
            </a:r>
          </a:p>
          <a:p>
            <a:r>
              <a:rPr lang="en-US" dirty="0" smtClean="0"/>
              <a:t>CSS</a:t>
            </a:r>
          </a:p>
          <a:p>
            <a:pPr lvl="1"/>
            <a:r>
              <a:rPr lang="en-US" dirty="0" smtClean="0"/>
              <a:t>“What motivated you to take the initial meeting with Stephanie and the VBES team to discuss this project?”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3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the initial meeting, VBES did a demonstration of Aon’s proprietary enrollment system</a:t>
            </a:r>
          </a:p>
          <a:p>
            <a:pPr lvl="1"/>
            <a:r>
              <a:rPr lang="en-US" dirty="0" smtClean="0"/>
              <a:t>Focused on moving to an enrollment system</a:t>
            </a:r>
          </a:p>
          <a:p>
            <a:pPr lvl="2"/>
            <a:r>
              <a:rPr lang="en-US" dirty="0" smtClean="0"/>
              <a:t>Limited funding for system</a:t>
            </a:r>
          </a:p>
          <a:p>
            <a:endParaRPr lang="en-US" dirty="0" smtClean="0"/>
          </a:p>
          <a:p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What was appealing about Aon managing the OE communications strategy</a:t>
            </a:r>
          </a:p>
          <a:p>
            <a:endParaRPr lang="en-US" dirty="0" smtClean="0"/>
          </a:p>
          <a:p>
            <a:r>
              <a:rPr lang="en-US" dirty="0" smtClean="0"/>
              <a:t>Enrollment</a:t>
            </a:r>
          </a:p>
          <a:p>
            <a:pPr lvl="1"/>
            <a:r>
              <a:rPr lang="en-US" dirty="0" smtClean="0"/>
              <a:t>The Aon counselor model</a:t>
            </a:r>
          </a:p>
          <a:p>
            <a:endParaRPr lang="en-US" dirty="0" smtClean="0"/>
          </a:p>
          <a:p>
            <a:r>
              <a:rPr lang="en-US" dirty="0" smtClean="0"/>
              <a:t>Enrollment Logistics</a:t>
            </a:r>
          </a:p>
          <a:p>
            <a:pPr lvl="1"/>
            <a:r>
              <a:rPr lang="en-US" dirty="0" smtClean="0"/>
              <a:t>Field/Enrollment Center/Self-service</a:t>
            </a:r>
          </a:p>
          <a:p>
            <a:pPr defTabSz="897301">
              <a:defRPr/>
            </a:pPr>
            <a:r>
              <a:rPr lang="en-US" dirty="0" smtClean="0"/>
              <a:t>What were the top 3 reasons you decided to introduce VBES as your enrollment strategy?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2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6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6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>
                <a:solidFill>
                  <a:srgbClr val="000000"/>
                </a:solidFill>
              </a:rPr>
              <a:t>Aon Risk Solutions  </a:t>
            </a:r>
            <a:r>
              <a:rPr lang="en-US" sz="700" dirty="0">
                <a:solidFill>
                  <a:srgbClr val="000000"/>
                </a:solidFill>
              </a:rPr>
              <a:t>|  Health &amp; Benefits  |  </a:t>
            </a:r>
            <a:r>
              <a:rPr lang="en-US" sz="700" dirty="0" smtClean="0">
                <a:solidFill>
                  <a:srgbClr val="000000"/>
                </a:solidFill>
              </a:rPr>
              <a:t>Voluntary Benefits &amp; Enrollment Solutions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 smtClean="0">
                <a:solidFill>
                  <a:srgbClr val="000000"/>
                </a:solidFill>
              </a:rPr>
              <a:t>Proprietary </a:t>
            </a:r>
            <a:r>
              <a:rPr lang="en-US" sz="700" dirty="0">
                <a:solidFill>
                  <a:srgbClr val="000000"/>
                </a:solidFill>
              </a:rPr>
              <a:t>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999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669"/>
            <a:ext cx="8229600" cy="2060448"/>
          </a:xfrm>
          <a:prstGeom prst="rect">
            <a:avLst/>
          </a:prstGeom>
        </p:spPr>
      </p:pic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9600" y="4038600"/>
            <a:ext cx="8221579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 sz="3200" i="1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</a:p>
        </p:txBody>
      </p:sp>
    </p:spTree>
    <p:extLst>
      <p:ext uri="{BB962C8B-B14F-4D97-AF65-F5344CB8AC3E}">
        <p14:creationId xmlns:p14="http://schemas.microsoft.com/office/powerpoint/2010/main" val="148281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06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Benefits &amp; 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3" r:id="rId2"/>
    <p:sldLayoutId id="2147483714" r:id="rId3"/>
    <p:sldLayoutId id="2147483717" r:id="rId4"/>
    <p:sldLayoutId id="2147483718" r:id="rId5"/>
    <p:sldLayoutId id="2147483680" r:id="rId6"/>
    <p:sldLayoutId id="2147483701" r:id="rId7"/>
    <p:sldLayoutId id="2147483682" r:id="rId8"/>
    <p:sldLayoutId id="2147483683" r:id="rId9"/>
    <p:sldLayoutId id="2147483711" r:id="rId10"/>
    <p:sldLayoutId id="2147483685" r:id="rId11"/>
    <p:sldLayoutId id="2147483708" r:id="rId12"/>
    <p:sldLayoutId id="2147483704" r:id="rId13"/>
    <p:sldLayoutId id="2147483705" r:id="rId14"/>
    <p:sldLayoutId id="2147483707" r:id="rId15"/>
    <p:sldLayoutId id="2147483686" r:id="rId16"/>
    <p:sldLayoutId id="2147483706" r:id="rId17"/>
    <p:sldLayoutId id="2147483687" r:id="rId18"/>
    <p:sldLayoutId id="2147483688" r:id="rId19"/>
    <p:sldLayoutId id="2147483693" r:id="rId20"/>
    <p:sldLayoutId id="2147483695" r:id="rId21"/>
    <p:sldLayoutId id="2147483725" r:id="rId22"/>
    <p:sldLayoutId id="2147483731" r:id="rId23"/>
    <p:sldLayoutId id="2147483734" r:id="rId24"/>
    <p:sldLayoutId id="2147483735" r:id="rId25"/>
    <p:sldLayoutId id="2147483736" r:id="rId26"/>
    <p:sldLayoutId id="2147483737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0ahUKEwjhsJqJxOTYAhWBON8KHRi6ByUQjRwIBw&amp;url=http://www.cssindustries.com/&amp;psig=AOvVaw1RbyjfCDTcD8-tb-Gmmx5S&amp;ust=151646857286759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743068"/>
            <a:ext cx="8229600" cy="2667132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Employer Perspective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400" b="0" dirty="0" smtClean="0">
                <a:latin typeface="+mn-lt"/>
              </a:rPr>
              <a:t>Leah </a:t>
            </a:r>
            <a:r>
              <a:rPr lang="en-US" sz="1400" b="0" dirty="0" err="1" smtClean="0">
                <a:latin typeface="+mn-lt"/>
              </a:rPr>
              <a:t>Evanoski</a:t>
            </a:r>
            <a:r>
              <a:rPr lang="en-US" sz="1400" b="0" dirty="0">
                <a:latin typeface="+mn-lt"/>
              </a:rPr>
              <a:t>  </a:t>
            </a:r>
            <a:r>
              <a:rPr lang="en-US" sz="1400" b="0" dirty="0" smtClean="0">
                <a:latin typeface="+mn-lt"/>
              </a:rPr>
              <a:t>|  Compensation and Benefits Manager, CSS Industries</a:t>
            </a:r>
            <a:br>
              <a:rPr lang="en-US" sz="1400" b="0" dirty="0" smtClean="0">
                <a:latin typeface="+mn-lt"/>
              </a:rPr>
            </a:br>
            <a:r>
              <a:rPr lang="en-US" sz="1400" b="0" dirty="0" smtClean="0">
                <a:latin typeface="+mn-lt"/>
              </a:rPr>
              <a:t>Stephanie </a:t>
            </a:r>
            <a:r>
              <a:rPr lang="en-US" sz="1400" b="0" dirty="0" err="1" smtClean="0">
                <a:latin typeface="+mn-lt"/>
              </a:rPr>
              <a:t>Malsbury</a:t>
            </a:r>
            <a:r>
              <a:rPr lang="en-US" sz="1400" b="0" dirty="0" smtClean="0">
                <a:latin typeface="+mn-lt"/>
              </a:rPr>
              <a:t>  |  Vice President, Aon</a:t>
            </a:r>
            <a:br>
              <a:rPr lang="en-US" sz="1400" b="0" dirty="0" smtClean="0">
                <a:latin typeface="+mn-lt"/>
              </a:rPr>
            </a:br>
            <a:r>
              <a:rPr lang="en-US" sz="1400" b="0" dirty="0" smtClean="0">
                <a:latin typeface="+mn-lt"/>
              </a:rPr>
              <a:t>Jason Krouse  |  SVP Eastern Region National Sales Leader, Aon</a:t>
            </a:r>
            <a:br>
              <a:rPr lang="en-US" sz="1400" b="0" dirty="0" smtClean="0">
                <a:latin typeface="+mn-lt"/>
              </a:rPr>
            </a:br>
            <a:r>
              <a:rPr lang="en-US" sz="1400" b="0" dirty="0" smtClean="0">
                <a:latin typeface="+mn-lt"/>
              </a:rPr>
              <a:t>Joe Mazzeo  |  Vice President, Aon</a:t>
            </a: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5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038600"/>
            <a:ext cx="8221579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 sz="3200" i="1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Enrollment Metrics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39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Metrics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92193"/>
              </p:ext>
            </p:extLst>
          </p:nvPr>
        </p:nvGraphicFramePr>
        <p:xfrm>
          <a:off x="457200" y="2194560"/>
          <a:ext cx="822959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835"/>
                <a:gridCol w="1983921"/>
                <a:gridCol w="1983921"/>
                <a:gridCol w="1983921"/>
              </a:tblGrid>
              <a:tr h="36576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2017 Enrollment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Center Participation</a:t>
                      </a:r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Employees </a:t>
                      </a:r>
                      <a:r>
                        <a:rPr lang="en-US" sz="1200" baseline="0" dirty="0" smtClean="0"/>
                        <a:t>Seen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Enrollment Time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25:23</a:t>
                      </a: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Calls Received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  <a:cs typeface="Arial" panose="020B0604020202020204" pitchFamily="34" charset="0"/>
                        </a:rPr>
                        <a:t>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Hold Time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4:58*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867400"/>
            <a:ext cx="685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</a:rPr>
              <a:t>*Two days call volume spiked (7/31 &amp; 8/1) with 51 employees having hold times.  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With those days removed, the average was 1:40 </a:t>
            </a:r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736668"/>
              </p:ext>
            </p:extLst>
          </p:nvPr>
        </p:nvGraphicFramePr>
        <p:xfrm>
          <a:off x="457200" y="1208690"/>
          <a:ext cx="8229600" cy="6963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9816"/>
                <a:gridCol w="2101946"/>
                <a:gridCol w="1635511"/>
                <a:gridCol w="2522327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Total Seen*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Data</a:t>
                      </a:r>
                      <a:r>
                        <a:rPr lang="en-US" sz="1400" baseline="0" dirty="0" smtClean="0">
                          <a:latin typeface="+mj-lt"/>
                        </a:rPr>
                        <a:t> Total*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Percent Seen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3153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2017</a:t>
                      </a:r>
                      <a:endParaRPr lang="en-US" sz="12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88%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46857"/>
              </p:ext>
            </p:extLst>
          </p:nvPr>
        </p:nvGraphicFramePr>
        <p:xfrm>
          <a:off x="457202" y="3581400"/>
          <a:ext cx="8229598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835"/>
                <a:gridCol w="1983921"/>
                <a:gridCol w="1983921"/>
                <a:gridCol w="1983921"/>
              </a:tblGrid>
              <a:tr h="36576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2017 Enrollment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Center Participation</a:t>
                      </a:r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Employees </a:t>
                      </a:r>
                      <a:r>
                        <a:rPr lang="en-US" sz="1200" baseline="0" dirty="0" smtClean="0"/>
                        <a:t>Seen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Counselors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Session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Time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16:46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Avg. # Enrolled</a:t>
                      </a:r>
                      <a:r>
                        <a:rPr lang="en-US" sz="1200" baseline="0" dirty="0" smtClean="0"/>
                        <a:t> Per Counselor</a:t>
                      </a:r>
                      <a:endParaRPr lang="en-US" sz="1200" b="1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109.5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9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Metrics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79198"/>
              </p:ext>
            </p:extLst>
          </p:nvPr>
        </p:nvGraphicFramePr>
        <p:xfrm>
          <a:off x="1752600" y="2209800"/>
          <a:ext cx="5638799" cy="2575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9800"/>
                <a:gridCol w="1600200"/>
                <a:gridCol w="1828799"/>
              </a:tblGrid>
              <a:tr h="4114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/>
                        <a:t>Benefit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ndara" pitchFamily="34" charset="0"/>
                        </a:rPr>
                        <a:t>Plan</a:t>
                      </a:r>
                      <a:endParaRPr lang="en-US" sz="1400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ndara" pitchFamily="34" charset="0"/>
                        </a:rPr>
                        <a:t>Number</a:t>
                      </a:r>
                      <a:r>
                        <a:rPr lang="en-US" sz="1400" baseline="0" dirty="0" smtClean="0">
                          <a:latin typeface="Candara" pitchFamily="34" charset="0"/>
                        </a:rPr>
                        <a:t> Enrolled  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Candara" pitchFamily="34" charset="0"/>
                        </a:rPr>
                        <a:t>Post- Enrollment</a:t>
                      </a:r>
                      <a:endParaRPr lang="en-US" sz="14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3 Plan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833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3 Plan</a:t>
                      </a:r>
                      <a:r>
                        <a:rPr lang="en-US" sz="1400" baseline="0" dirty="0" smtClean="0">
                          <a:latin typeface="+mn-lt"/>
                        </a:rPr>
                        <a:t> Options</a:t>
                      </a:r>
                      <a:endParaRPr lang="en-US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975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Vision</a:t>
                      </a:r>
                      <a:endParaRPr lang="en-US" sz="14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1 Plan 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508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HSA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+mn-lt"/>
                        </a:rPr>
                        <a:t>1 Plan Options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29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FSA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2 Plan Options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120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38703" y="1695439"/>
            <a:ext cx="5066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763" algn="ctr">
              <a:lnSpc>
                <a:spcPct val="110000"/>
              </a:lnSpc>
              <a:defRPr/>
            </a:pP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Benefit Participation</a:t>
            </a:r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30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Open Enrollment Voluntary Benefit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$4.03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$9.04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635676"/>
              </p:ext>
            </p:extLst>
          </p:nvPr>
        </p:nvGraphicFramePr>
        <p:xfrm>
          <a:off x="30480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517 CSS employees enrolled, 184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Mergers &amp; Acquisitions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McCall</a:t>
            </a:r>
          </a:p>
          <a:p>
            <a:pPr lvl="1"/>
            <a:r>
              <a:rPr lang="en-US" dirty="0" smtClean="0"/>
              <a:t>182 employees</a:t>
            </a:r>
          </a:p>
          <a:p>
            <a:pPr lvl="2"/>
            <a:r>
              <a:rPr lang="en-US" dirty="0" smtClean="0"/>
              <a:t>179 enrolled</a:t>
            </a:r>
          </a:p>
          <a:p>
            <a:endParaRPr lang="en-US" dirty="0"/>
          </a:p>
          <a:p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139 employees</a:t>
            </a:r>
          </a:p>
          <a:p>
            <a:pPr lvl="1"/>
            <a:endParaRPr lang="en-US" dirty="0" smtClean="0"/>
          </a:p>
          <a:p>
            <a:r>
              <a:rPr lang="en-US" dirty="0"/>
              <a:t>Complete Onboarding of all CSS Benefits</a:t>
            </a:r>
          </a:p>
          <a:p>
            <a:pPr lvl="1"/>
            <a:r>
              <a:rPr lang="en-US" dirty="0"/>
              <a:t>Within 2 weeks</a:t>
            </a:r>
          </a:p>
          <a:p>
            <a:pPr lvl="1"/>
            <a:endParaRPr lang="en-US" dirty="0"/>
          </a:p>
          <a:p>
            <a:r>
              <a:rPr lang="en-US" dirty="0"/>
              <a:t>Communications</a:t>
            </a:r>
          </a:p>
          <a:p>
            <a:pPr lvl="1"/>
            <a:r>
              <a:rPr lang="en-US" dirty="0"/>
              <a:t>2 versions</a:t>
            </a:r>
          </a:p>
          <a:p>
            <a:pPr lvl="1"/>
            <a:endParaRPr lang="en-US" dirty="0"/>
          </a:p>
          <a:p>
            <a:r>
              <a:rPr lang="en-US" dirty="0"/>
              <a:t>Enrollment</a:t>
            </a:r>
          </a:p>
          <a:p>
            <a:pPr lvl="1"/>
            <a:r>
              <a:rPr lang="en-US" dirty="0"/>
              <a:t>Field (90%) / EC</a:t>
            </a:r>
          </a:p>
          <a:p>
            <a:pPr lvl="2"/>
            <a:r>
              <a:rPr lang="en-US" dirty="0"/>
              <a:t>Average Time Seen: 18 minutes Field / 15 minutes EC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 Voluntary Benefits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402877"/>
              </p:ext>
            </p:extLst>
          </p:nvPr>
        </p:nvGraphicFramePr>
        <p:xfrm>
          <a:off x="44196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38 Simplicity employees enrolled, 19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8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McCall Voluntary Benefit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$9.83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572379"/>
              </p:ext>
            </p:extLst>
          </p:nvPr>
        </p:nvGraphicFramePr>
        <p:xfrm>
          <a:off x="41910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71 McCall employees enrolled, 40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95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752600"/>
            <a:ext cx="4538134" cy="4191003"/>
          </a:xfrm>
        </p:spPr>
        <p:txBody>
          <a:bodyPr/>
          <a:lstStyle/>
          <a:p>
            <a:r>
              <a:rPr lang="en-US" dirty="0" smtClean="0"/>
              <a:t>U2XEnroll platform: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Designed to enroll core benefits and supplemental products, including those that require an electronic signature.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Build </a:t>
            </a:r>
            <a:r>
              <a:rPr lang="en-US" sz="1100" dirty="0"/>
              <a:t>out of system for multiple eligibly groups, including the seasonal population</a:t>
            </a:r>
          </a:p>
          <a:p>
            <a:pPr lvl="1">
              <a:spcBef>
                <a:spcPts val="1200"/>
              </a:spcBef>
            </a:pPr>
            <a:r>
              <a:rPr lang="en-US" sz="1100" dirty="0"/>
              <a:t>Overviews and highlights that help explain all core and voluntary plan options</a:t>
            </a:r>
          </a:p>
          <a:p>
            <a:pPr lvl="1">
              <a:spcBef>
                <a:spcPts val="1200"/>
              </a:spcBef>
            </a:pPr>
            <a:r>
              <a:rPr lang="en-US" sz="1100" dirty="0"/>
              <a:t>Designed to enroll core benefits and supplemental products, including those that require an electronic signature.</a:t>
            </a:r>
          </a:p>
          <a:p>
            <a:pPr lvl="1">
              <a:spcBef>
                <a:spcPts val="1200"/>
              </a:spcBef>
            </a:pPr>
            <a:r>
              <a:rPr lang="en-US" sz="1100" dirty="0"/>
              <a:t>Sent all file feeds directly to the carriers</a:t>
            </a:r>
            <a:endParaRPr lang="en-US" sz="1050" dirty="0"/>
          </a:p>
          <a:p>
            <a:pPr lvl="1">
              <a:spcBef>
                <a:spcPts val="1200"/>
              </a:spcBef>
            </a:pP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457200" y="1185446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State of the art enrollment solutions for open enrollment and new hire onboarding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"/>
          <a:stretch/>
        </p:blipFill>
        <p:spPr bwMode="auto">
          <a:xfrm>
            <a:off x="5118985" y="3276600"/>
            <a:ext cx="2805811" cy="17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88" y="1828800"/>
            <a:ext cx="2805811" cy="184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5335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600" b="1" kern="0" dirty="0" smtClean="0"/>
              <a:t>Multiple Enrollment Methods</a:t>
            </a:r>
          </a:p>
          <a:p>
            <a:pPr algn="ctr"/>
            <a:r>
              <a:rPr lang="en-US" kern="0" dirty="0" smtClean="0"/>
              <a:t>Call Center &amp; Field</a:t>
            </a:r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r>
              <a:rPr lang="en-US" kern="0" dirty="0" smtClean="0"/>
              <a:t>Field</a:t>
            </a:r>
          </a:p>
          <a:p>
            <a:pPr lvl="1" algn="ctr"/>
            <a:endParaRPr lang="en-US" kern="0" dirty="0" smtClean="0"/>
          </a:p>
          <a:p>
            <a:pPr algn="ctr"/>
            <a:endParaRPr lang="en-US" kern="0" dirty="0" smtClean="0"/>
          </a:p>
          <a:p>
            <a:pPr lvl="1" algn="ctr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875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tiff"/>
          <p:cNvPicPr>
            <a:picLocks noChangeAspect="1"/>
          </p:cNvPicPr>
          <p:nvPr/>
        </p:nvPicPr>
        <p:blipFill>
          <a:blip r:embed="rId2">
            <a:alphaModFix amt="9000"/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r="64391"/>
          <a:stretch>
            <a:fillRect/>
          </a:stretch>
        </p:blipFill>
        <p:spPr>
          <a:xfrm>
            <a:off x="5135880" y="1981200"/>
            <a:ext cx="3931920" cy="31329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/>
              <a:t>Field and Enrollment Center Scheduling Process </a:t>
            </a:r>
          </a:p>
          <a:p>
            <a:pPr lvl="1"/>
            <a:r>
              <a:rPr lang="en-US" sz="1200" dirty="0" smtClean="0"/>
              <a:t>Schedules were completed in a timely manner</a:t>
            </a:r>
          </a:p>
          <a:p>
            <a:pPr lvl="1"/>
            <a:r>
              <a:rPr lang="en-US" sz="1200" dirty="0" smtClean="0"/>
              <a:t>Aon VBES and CSS resources worked well together to accommodate specific location requests</a:t>
            </a:r>
          </a:p>
          <a:p>
            <a:pPr lvl="1"/>
            <a:r>
              <a:rPr lang="en-US" sz="1200" dirty="0" smtClean="0"/>
              <a:t>Incorporated CSS team on facility calls which helped to alleviate site concerns about the process</a:t>
            </a:r>
          </a:p>
          <a:p>
            <a:pPr lvl="1"/>
            <a:r>
              <a:rPr lang="en-US" sz="1200" dirty="0" smtClean="0"/>
              <a:t>Overall enrollment counselor performance</a:t>
            </a:r>
          </a:p>
          <a:p>
            <a:pPr lvl="1"/>
            <a:endParaRPr lang="en-US" sz="600" dirty="0" smtClean="0"/>
          </a:p>
          <a:p>
            <a:pPr lvl="0"/>
            <a:r>
              <a:rPr lang="en-US" b="1" dirty="0" smtClean="0"/>
              <a:t>Training</a:t>
            </a:r>
            <a:endParaRPr lang="en-US" sz="2100" b="1" dirty="0" smtClean="0"/>
          </a:p>
          <a:p>
            <a:pPr lvl="1"/>
            <a:r>
              <a:rPr lang="en-US" sz="1200" dirty="0" smtClean="0"/>
              <a:t>Overall counselor training process</a:t>
            </a:r>
          </a:p>
          <a:p>
            <a:pPr lvl="1"/>
            <a:r>
              <a:rPr lang="en-US" sz="1200" dirty="0" smtClean="0"/>
              <a:t>Kristy, Leah and Casey attended</a:t>
            </a:r>
          </a:p>
          <a:p>
            <a:pPr lvl="1"/>
            <a:r>
              <a:rPr lang="en-US" sz="1200" dirty="0" smtClean="0"/>
              <a:t>Interaction between parties</a:t>
            </a:r>
          </a:p>
          <a:p>
            <a:pPr lvl="1"/>
            <a:endParaRPr lang="en-US" sz="600" dirty="0" smtClean="0"/>
          </a:p>
          <a:p>
            <a:pPr lvl="0"/>
            <a:r>
              <a:rPr lang="en-US" b="1" dirty="0" smtClean="0"/>
              <a:t>Communication </a:t>
            </a:r>
            <a:endParaRPr lang="en-US" sz="1000" b="1" dirty="0" smtClean="0"/>
          </a:p>
          <a:p>
            <a:pPr lvl="1"/>
            <a:r>
              <a:rPr lang="en-US" sz="1200" dirty="0" smtClean="0"/>
              <a:t>CSS was engaged and actively participated in the edit and approval process</a:t>
            </a:r>
          </a:p>
          <a:p>
            <a:pPr lvl="1"/>
            <a:r>
              <a:rPr lang="en-US" sz="1200" dirty="0" smtClean="0"/>
              <a:t>Poster and postcard edit rounds completed ahead of schedule</a:t>
            </a:r>
          </a:p>
          <a:p>
            <a:pPr lvl="1"/>
            <a:r>
              <a:rPr lang="en-US" sz="1200" dirty="0" smtClean="0"/>
              <a:t>Distribution of the poster and postcard</a:t>
            </a:r>
          </a:p>
          <a:p>
            <a:pPr lvl="1"/>
            <a:endParaRPr lang="en-US" sz="600" dirty="0" smtClean="0"/>
          </a:p>
          <a:p>
            <a:pPr lvl="0"/>
            <a:r>
              <a:rPr lang="en-US" b="1" dirty="0" smtClean="0"/>
              <a:t>Enrollment Issue Resolution </a:t>
            </a:r>
          </a:p>
          <a:p>
            <a:pPr lvl="1"/>
            <a:r>
              <a:rPr lang="en-US" sz="1200" dirty="0" smtClean="0"/>
              <a:t>Open lines of communication allowed for a prompt issue response from all parties</a:t>
            </a:r>
          </a:p>
          <a:p>
            <a:pPr lvl="1"/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3865" y="1182688"/>
            <a:ext cx="5086350" cy="4727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&amp; Opportunities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lvl="0"/>
            <a:r>
              <a:rPr lang="en-US" b="1" dirty="0" smtClean="0"/>
              <a:t>Plan Design Document</a:t>
            </a:r>
          </a:p>
          <a:p>
            <a:pPr lvl="1"/>
            <a:r>
              <a:rPr lang="en-US" sz="1200" dirty="0" smtClean="0"/>
              <a:t>Initial reviews were on time, sign off was delayed</a:t>
            </a:r>
          </a:p>
          <a:p>
            <a:pPr lvl="1"/>
            <a:r>
              <a:rPr lang="en-US" sz="1200" dirty="0" smtClean="0"/>
              <a:t>Pending carriers to provide information for voluntary products</a:t>
            </a:r>
          </a:p>
          <a:p>
            <a:pPr lvl="1"/>
            <a:endParaRPr lang="en-US" sz="600" dirty="0" smtClean="0"/>
          </a:p>
          <a:p>
            <a:r>
              <a:rPr lang="en-US" b="1" dirty="0" smtClean="0"/>
              <a:t> Enrollment Center Phone Disruption</a:t>
            </a:r>
          </a:p>
          <a:p>
            <a:pPr lvl="1"/>
            <a:r>
              <a:rPr lang="en-US" sz="1200" dirty="0" smtClean="0"/>
              <a:t>July 27 the phone lines were briefly down, service provider issue</a:t>
            </a:r>
          </a:p>
          <a:p>
            <a:pPr lvl="1"/>
            <a:r>
              <a:rPr lang="en-US" sz="1200" dirty="0" smtClean="0"/>
              <a:t>August 7 the phone system message was not shut off &amp; indicated the call center</a:t>
            </a:r>
          </a:p>
          <a:p>
            <a:pPr lvl="1"/>
            <a:endParaRPr lang="en-US" sz="600" dirty="0" smtClean="0"/>
          </a:p>
          <a:p>
            <a:r>
              <a:rPr lang="en-US" b="1" dirty="0" smtClean="0"/>
              <a:t>Field Enrollment</a:t>
            </a:r>
          </a:p>
          <a:p>
            <a:pPr lvl="1"/>
            <a:r>
              <a:rPr lang="en-US" sz="1200" dirty="0" smtClean="0"/>
              <a:t>Counselor visited BIDA site a day early to start enrollments, nobody was scheduled, this was a result of nobody being signed up for that day at the Bow plant. </a:t>
            </a:r>
          </a:p>
          <a:p>
            <a:pPr lvl="2"/>
            <a:r>
              <a:rPr lang="en-US" sz="1200" dirty="0" smtClean="0"/>
              <a:t>Average meeting time, some instances of meetings taking 40+ minutes to complete, the average field enrollment was 16:27</a:t>
            </a:r>
          </a:p>
          <a:p>
            <a:pPr lvl="2"/>
            <a:endParaRPr lang="en-US" sz="600" dirty="0" smtClean="0"/>
          </a:p>
          <a:p>
            <a:r>
              <a:rPr lang="en-US" b="1" dirty="0" smtClean="0"/>
              <a:t>Communications</a:t>
            </a:r>
          </a:p>
          <a:p>
            <a:pPr lvl="1"/>
            <a:r>
              <a:rPr lang="en-US" sz="1200" dirty="0" smtClean="0"/>
              <a:t>Evolving booklet scope caused delays in executing the deliverables</a:t>
            </a:r>
          </a:p>
          <a:p>
            <a:pPr marL="228600" lvl="1" indent="0">
              <a:buNone/>
            </a:pPr>
            <a:endParaRPr lang="en-US" sz="600" dirty="0" smtClean="0"/>
          </a:p>
          <a:p>
            <a:r>
              <a:rPr lang="en-US" b="1" dirty="0" smtClean="0"/>
              <a:t>Testing</a:t>
            </a:r>
          </a:p>
          <a:p>
            <a:pPr lvl="1"/>
            <a:r>
              <a:rPr lang="en-US" sz="1200" dirty="0" smtClean="0"/>
              <a:t>Need more time for testing, condensed based on delays with the PDD approval</a:t>
            </a:r>
          </a:p>
          <a:p>
            <a:pPr lvl="1"/>
            <a:endParaRPr lang="en-US" sz="600" dirty="0" smtClean="0"/>
          </a:p>
          <a:p>
            <a:pPr lvl="0"/>
            <a:r>
              <a:rPr lang="en-US" b="1" dirty="0" smtClean="0"/>
              <a:t>Post Data Files</a:t>
            </a:r>
          </a:p>
          <a:p>
            <a:pPr lvl="1"/>
            <a:r>
              <a:rPr lang="en-US" sz="1200" dirty="0" smtClean="0"/>
              <a:t>CVS &amp; Eye Med specification acquisition and group numbers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86010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CSS Industries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in 1923</a:t>
            </a:r>
          </a:p>
          <a:p>
            <a:endParaRPr lang="en-US" dirty="0"/>
          </a:p>
          <a:p>
            <a:r>
              <a:rPr lang="en-US" dirty="0"/>
              <a:t>Approximately 2,000 US Eligible Employees</a:t>
            </a:r>
          </a:p>
          <a:p>
            <a:pPr lvl="1"/>
            <a:r>
              <a:rPr lang="en-US" dirty="0"/>
              <a:t>Corporate</a:t>
            </a:r>
          </a:p>
          <a:p>
            <a:pPr lvl="1"/>
            <a:r>
              <a:rPr lang="en-US" dirty="0"/>
              <a:t>Manufacturing Facilities</a:t>
            </a:r>
          </a:p>
          <a:p>
            <a:pPr lvl="1"/>
            <a:r>
              <a:rPr lang="en-US" dirty="0"/>
              <a:t>Warehouses</a:t>
            </a:r>
          </a:p>
          <a:p>
            <a:endParaRPr lang="en-US" dirty="0" smtClean="0"/>
          </a:p>
          <a:p>
            <a:r>
              <a:rPr lang="en-US" dirty="0" smtClean="0"/>
              <a:t>Locations </a:t>
            </a:r>
            <a:r>
              <a:rPr lang="en-US" dirty="0"/>
              <a:t>throughout PA, NJ, MD, NH, SC, TX, AL, UT and TN. </a:t>
            </a:r>
          </a:p>
          <a:p>
            <a:endParaRPr lang="en-US" dirty="0" smtClean="0"/>
          </a:p>
          <a:p>
            <a:r>
              <a:rPr lang="en-US" dirty="0"/>
              <a:t>CSS Industries is a consumer products company, engaged in the design, manufacture, and distribution of seasonal and all occasion social expression products. 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Products support mass merchandisers, chain drug stores, supermarket chains, party stores and specialty gift shops.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3" name="AutoShape 2" descr="Image result for CSS Industrie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CSS Industries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Image result for CSS Industrie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0" y="1133471"/>
            <a:ext cx="2468880" cy="14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Experience – Survey Results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416902"/>
              </p:ext>
            </p:extLst>
          </p:nvPr>
        </p:nvGraphicFramePr>
        <p:xfrm>
          <a:off x="152400" y="990600"/>
          <a:ext cx="29718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960667"/>
              </p:ext>
            </p:extLst>
          </p:nvPr>
        </p:nvGraphicFramePr>
        <p:xfrm>
          <a:off x="2895600" y="990600"/>
          <a:ext cx="3962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63159"/>
              </p:ext>
            </p:extLst>
          </p:nvPr>
        </p:nvGraphicFramePr>
        <p:xfrm>
          <a:off x="6477000" y="990600"/>
          <a:ext cx="2667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987174"/>
              </p:ext>
            </p:extLst>
          </p:nvPr>
        </p:nvGraphicFramePr>
        <p:xfrm>
          <a:off x="152400" y="3733800"/>
          <a:ext cx="41148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822835"/>
              </p:ext>
            </p:extLst>
          </p:nvPr>
        </p:nvGraphicFramePr>
        <p:xfrm>
          <a:off x="4343400" y="3733800"/>
          <a:ext cx="4495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285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and Post Benefits Knowledge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3028804"/>
              </p:ext>
            </p:extLst>
          </p:nvPr>
        </p:nvGraphicFramePr>
        <p:xfrm>
          <a:off x="381000" y="9906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68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038600"/>
            <a:ext cx="8221579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 sz="3200" i="1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Enrollment Metrics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53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Metrics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4170"/>
              </p:ext>
            </p:extLst>
          </p:nvPr>
        </p:nvGraphicFramePr>
        <p:xfrm>
          <a:off x="457200" y="2194560"/>
          <a:ext cx="8229598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835"/>
                <a:gridCol w="1983921"/>
                <a:gridCol w="1983921"/>
                <a:gridCol w="1983921"/>
              </a:tblGrid>
              <a:tr h="36576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2017 Enrollment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Center Participation</a:t>
                      </a:r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Employees </a:t>
                      </a:r>
                      <a:r>
                        <a:rPr lang="en-US" sz="1200" baseline="0" dirty="0" smtClean="0"/>
                        <a:t>Seen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Enrollment Time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25:23</a:t>
                      </a: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Calls Received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  <a:cs typeface="Arial" panose="020B0604020202020204" pitchFamily="34" charset="0"/>
                        </a:rPr>
                        <a:t>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Hold Time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4:58*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867400"/>
            <a:ext cx="685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</a:rPr>
              <a:t>*Two days call volume spiked (7/31 &amp; 8/1) with 51 employees having hold times.  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With those days removed, the average was 1:40 </a:t>
            </a:r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368902"/>
              </p:ext>
            </p:extLst>
          </p:nvPr>
        </p:nvGraphicFramePr>
        <p:xfrm>
          <a:off x="457200" y="1208690"/>
          <a:ext cx="8229600" cy="6963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9816"/>
                <a:gridCol w="2101946"/>
                <a:gridCol w="1635511"/>
                <a:gridCol w="2522327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Total Seen*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Data</a:t>
                      </a:r>
                      <a:r>
                        <a:rPr lang="en-US" sz="1400" baseline="0" dirty="0" smtClean="0">
                          <a:latin typeface="+mj-lt"/>
                        </a:rPr>
                        <a:t> Total*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Percent Seen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</a:tr>
              <a:tr h="3153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2017</a:t>
                      </a:r>
                      <a:endParaRPr lang="en-US" sz="12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88%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96646"/>
              </p:ext>
            </p:extLst>
          </p:nvPr>
        </p:nvGraphicFramePr>
        <p:xfrm>
          <a:off x="457202" y="3581400"/>
          <a:ext cx="8229598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7835"/>
                <a:gridCol w="1983921"/>
                <a:gridCol w="1983921"/>
                <a:gridCol w="1983921"/>
              </a:tblGrid>
              <a:tr h="36576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2017 Enrollment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Center Participation</a:t>
                      </a:r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Employees </a:t>
                      </a:r>
                      <a:r>
                        <a:rPr lang="en-US" sz="1200" baseline="0" dirty="0" smtClean="0"/>
                        <a:t>Seen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Counselors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Session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Time</a:t>
                      </a:r>
                      <a:endParaRPr lang="en-US" sz="1200" b="1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16:46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Avg. # Enrolled</a:t>
                      </a:r>
                      <a:r>
                        <a:rPr lang="en-US" sz="1200" baseline="0" dirty="0" smtClean="0"/>
                        <a:t> Per Counselor</a:t>
                      </a:r>
                      <a:endParaRPr lang="en-US" sz="1200" b="1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109.5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6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Metrics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292592"/>
              </p:ext>
            </p:extLst>
          </p:nvPr>
        </p:nvGraphicFramePr>
        <p:xfrm>
          <a:off x="1752600" y="2209800"/>
          <a:ext cx="5638799" cy="2575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9800"/>
                <a:gridCol w="1600200"/>
                <a:gridCol w="1828799"/>
              </a:tblGrid>
              <a:tr h="4114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 smtClean="0"/>
                        <a:t>Benefit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ndara" pitchFamily="34" charset="0"/>
                        </a:rPr>
                        <a:t>Plan</a:t>
                      </a:r>
                      <a:endParaRPr lang="en-US" sz="1400" dirty="0">
                        <a:latin typeface="Candar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ndara" pitchFamily="34" charset="0"/>
                        </a:rPr>
                        <a:t>Number</a:t>
                      </a:r>
                      <a:r>
                        <a:rPr lang="en-US" sz="1400" baseline="0" dirty="0" smtClean="0">
                          <a:latin typeface="Candara" pitchFamily="34" charset="0"/>
                        </a:rPr>
                        <a:t> Enrolled  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Candara" pitchFamily="34" charset="0"/>
                        </a:rPr>
                        <a:t>Post- Enrollment</a:t>
                      </a:r>
                      <a:endParaRPr lang="en-US" sz="1400" dirty="0" smtClean="0">
                        <a:latin typeface="Candara" pitchFamily="34" charset="0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3 Plan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833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3 Plan</a:t>
                      </a:r>
                      <a:r>
                        <a:rPr lang="en-US" sz="1400" baseline="0" dirty="0" smtClean="0">
                          <a:latin typeface="+mn-lt"/>
                        </a:rPr>
                        <a:t> Options</a:t>
                      </a:r>
                      <a:endParaRPr lang="en-US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975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Vision</a:t>
                      </a:r>
                      <a:endParaRPr lang="en-US" sz="14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1 Plan 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508</a:t>
                      </a: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HSA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+mn-lt"/>
                        </a:rPr>
                        <a:t>1 Plan Options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29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FSA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2 Plan Options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120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38703" y="1695439"/>
            <a:ext cx="5066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763" algn="ctr">
              <a:lnSpc>
                <a:spcPct val="110000"/>
              </a:lnSpc>
              <a:defRPr/>
            </a:pPr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Benefit Participation</a:t>
            </a:r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Open Enrollment Voluntary Benefit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$4.03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$9.04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669368"/>
              </p:ext>
            </p:extLst>
          </p:nvPr>
        </p:nvGraphicFramePr>
        <p:xfrm>
          <a:off x="30480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517 CSS employees enrolled, 184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Mergers &amp; Acquisitions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McCall</a:t>
            </a:r>
          </a:p>
          <a:p>
            <a:pPr lvl="1"/>
            <a:r>
              <a:rPr lang="en-US" dirty="0" smtClean="0"/>
              <a:t>182 employees</a:t>
            </a:r>
          </a:p>
          <a:p>
            <a:pPr lvl="2"/>
            <a:r>
              <a:rPr lang="en-US" dirty="0" smtClean="0"/>
              <a:t>179 enrolled</a:t>
            </a:r>
          </a:p>
          <a:p>
            <a:endParaRPr lang="en-US" dirty="0"/>
          </a:p>
          <a:p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139 employees</a:t>
            </a:r>
          </a:p>
          <a:p>
            <a:pPr lvl="1"/>
            <a:endParaRPr lang="en-US" dirty="0" smtClean="0"/>
          </a:p>
          <a:p>
            <a:r>
              <a:rPr lang="en-US" dirty="0"/>
              <a:t>Complete Onboarding of all CSS Benefits</a:t>
            </a:r>
          </a:p>
          <a:p>
            <a:pPr lvl="1"/>
            <a:r>
              <a:rPr lang="en-US" dirty="0"/>
              <a:t>Within 2 weeks</a:t>
            </a:r>
          </a:p>
          <a:p>
            <a:pPr lvl="1"/>
            <a:endParaRPr lang="en-US" dirty="0"/>
          </a:p>
          <a:p>
            <a:r>
              <a:rPr lang="en-US" dirty="0"/>
              <a:t>Communications</a:t>
            </a:r>
          </a:p>
          <a:p>
            <a:pPr lvl="1"/>
            <a:r>
              <a:rPr lang="en-US" dirty="0"/>
              <a:t>2 versions</a:t>
            </a:r>
          </a:p>
          <a:p>
            <a:pPr lvl="1"/>
            <a:endParaRPr lang="en-US" dirty="0"/>
          </a:p>
          <a:p>
            <a:r>
              <a:rPr lang="en-US" dirty="0"/>
              <a:t>Enrollment</a:t>
            </a:r>
          </a:p>
          <a:p>
            <a:pPr lvl="1"/>
            <a:r>
              <a:rPr lang="en-US" dirty="0"/>
              <a:t>Field (90%) / EC</a:t>
            </a:r>
          </a:p>
          <a:p>
            <a:pPr lvl="2"/>
            <a:r>
              <a:rPr lang="en-US" dirty="0"/>
              <a:t>Average Time Seen: 18 minutes Field / 15 minutes EC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 Voluntary Benefits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145214"/>
              </p:ext>
            </p:extLst>
          </p:nvPr>
        </p:nvGraphicFramePr>
        <p:xfrm>
          <a:off x="44196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38 Simplicity employees enrolled, 19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McCall Voluntary Benefit 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5643" y="1066800"/>
          <a:ext cx="8231157" cy="777240"/>
        </p:xfrm>
        <a:graphic>
          <a:graphicData uri="http://schemas.openxmlformats.org/drawingml/2006/table">
            <a:tbl>
              <a:tblPr/>
              <a:tblGrid>
                <a:gridCol w="1235624"/>
                <a:gridCol w="2642335"/>
                <a:gridCol w="2433228"/>
                <a:gridCol w="191997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BEE Enrolled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Deductions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  <a:r>
                        <a:rPr lang="en-US" sz="13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  <a:r>
                        <a:rPr 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eduction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Illness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$9.83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931217"/>
              </p:ext>
            </p:extLst>
          </p:nvPr>
        </p:nvGraphicFramePr>
        <p:xfrm>
          <a:off x="419100" y="2057400"/>
          <a:ext cx="824204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096000"/>
            <a:ext cx="403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* 71 McCall employees enrolled, 40 SP/CH deductions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CSS Industries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Move to Electronic Enrollment Process</a:t>
            </a:r>
          </a:p>
          <a:p>
            <a:pPr lvl="1"/>
            <a:r>
              <a:rPr lang="en-US" dirty="0" smtClean="0"/>
              <a:t>New process for everyone</a:t>
            </a:r>
          </a:p>
          <a:p>
            <a:pPr lvl="1"/>
            <a:r>
              <a:rPr lang="en-US" dirty="0" smtClean="0"/>
              <a:t>Significant cultural shift for the employee population</a:t>
            </a:r>
          </a:p>
          <a:p>
            <a:pPr lvl="1"/>
            <a:r>
              <a:rPr lang="en-US" dirty="0" smtClean="0"/>
              <a:t>Integration of new processes for the HR team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Communication Key</a:t>
            </a:r>
          </a:p>
          <a:p>
            <a:pPr lvl="1"/>
            <a:r>
              <a:rPr lang="en-US" dirty="0" smtClean="0"/>
              <a:t>Explaining the new process to employees</a:t>
            </a:r>
          </a:p>
          <a:p>
            <a:pPr lvl="1"/>
            <a:r>
              <a:rPr lang="en-US" dirty="0" smtClean="0"/>
              <a:t>Conveying benefit information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Voluntary Benefits</a:t>
            </a:r>
          </a:p>
          <a:p>
            <a:pPr lvl="1"/>
            <a:r>
              <a:rPr lang="en-US" dirty="0" smtClean="0"/>
              <a:t>Supplement the current benefit offerings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Concerns</a:t>
            </a:r>
          </a:p>
          <a:p>
            <a:pPr lvl="1"/>
            <a:r>
              <a:rPr lang="en-US" dirty="0" smtClean="0"/>
              <a:t>Field enrollment platform – pulling employees off the line without impacting production</a:t>
            </a:r>
          </a:p>
          <a:p>
            <a:pPr lvl="1"/>
            <a:r>
              <a:rPr lang="en-US" dirty="0" smtClean="0"/>
              <a:t>Seasonal workforce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Communications Solutions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00342"/>
            <a:ext cx="3505200" cy="49514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Open Enrollment Deliverables</a:t>
            </a:r>
          </a:p>
          <a:p>
            <a:r>
              <a:rPr lang="en-US" dirty="0" smtClean="0"/>
              <a:t>Creative </a:t>
            </a:r>
            <a:r>
              <a:rPr lang="en-US" dirty="0"/>
              <a:t>Communications Campaign</a:t>
            </a:r>
          </a:p>
          <a:p>
            <a:pPr lvl="1"/>
            <a:r>
              <a:rPr lang="en-US" dirty="0" smtClean="0"/>
              <a:t>Posters</a:t>
            </a:r>
          </a:p>
          <a:p>
            <a:pPr lvl="1"/>
            <a:r>
              <a:rPr lang="en-US" dirty="0" smtClean="0"/>
              <a:t>Post Card</a:t>
            </a:r>
          </a:p>
          <a:p>
            <a:pPr lvl="1"/>
            <a:r>
              <a:rPr lang="en-US" dirty="0" smtClean="0"/>
              <a:t>OE Guides (4 versions)</a:t>
            </a:r>
          </a:p>
          <a:p>
            <a:pPr lvl="2"/>
            <a:r>
              <a:rPr lang="en-US" dirty="0" smtClean="0"/>
              <a:t>1 translated</a:t>
            </a:r>
          </a:p>
          <a:p>
            <a:pPr lvl="1"/>
            <a:r>
              <a:rPr lang="en-US" dirty="0" smtClean="0"/>
              <a:t>New Hire Guides (4 versions)</a:t>
            </a:r>
          </a:p>
          <a:p>
            <a:pPr lvl="1"/>
            <a:r>
              <a:rPr lang="en-US" dirty="0" smtClean="0"/>
              <a:t>McCall Guides (2 versions)</a:t>
            </a:r>
          </a:p>
          <a:p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 smtClean="0"/>
              <a:t>Guides </a:t>
            </a:r>
            <a:r>
              <a:rPr lang="en-US" dirty="0"/>
              <a:t>provided </a:t>
            </a:r>
            <a:r>
              <a:rPr lang="en-US" dirty="0" smtClean="0"/>
              <a:t>as PDF</a:t>
            </a:r>
            <a:endParaRPr lang="en-US" dirty="0"/>
          </a:p>
          <a:p>
            <a:pPr lvl="1"/>
            <a:r>
              <a:rPr lang="en-US" dirty="0" smtClean="0"/>
              <a:t>Post Cards Printed &amp; Mailed to Homes</a:t>
            </a:r>
          </a:p>
          <a:p>
            <a:pPr lvl="1"/>
            <a:r>
              <a:rPr lang="en-US" dirty="0" smtClean="0"/>
              <a:t>Posters  Printed &amp; Shipped to 12 Locations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1100" i="1" dirty="0" smtClean="0"/>
              <a:t>Carriers funded $5,688.52 for the </a:t>
            </a:r>
          </a:p>
          <a:p>
            <a:pPr marL="0" indent="0">
              <a:buNone/>
            </a:pPr>
            <a:r>
              <a:rPr lang="en-US" sz="1100" i="1" dirty="0" smtClean="0"/>
              <a:t>production of the additional 3 guides, </a:t>
            </a:r>
          </a:p>
          <a:p>
            <a:pPr marL="0" indent="0">
              <a:buNone/>
            </a:pPr>
            <a:r>
              <a:rPr lang="en-US" sz="1100" i="1" dirty="0" smtClean="0"/>
              <a:t>the acquisition guide and postage.</a:t>
            </a:r>
            <a:endParaRPr lang="en-US" sz="11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00" y="5577567"/>
            <a:ext cx="83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Poster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3993777" y="5247361"/>
            <a:ext cx="10354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Postcard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7025711" y="1516840"/>
            <a:ext cx="74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Benefit Guide</a:t>
            </a:r>
            <a:endParaRPr lang="en-US" sz="9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83" y="1247449"/>
            <a:ext cx="1635617" cy="2116546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48512"/>
            <a:ext cx="1640983" cy="2123492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672" y="2325498"/>
            <a:ext cx="2076560" cy="3211104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63" y="4265611"/>
            <a:ext cx="1399655" cy="932770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11" y="4790747"/>
            <a:ext cx="1399655" cy="932770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296">
            <a:off x="4794051" y="1698306"/>
            <a:ext cx="1635617" cy="2116546"/>
          </a:xfrm>
          <a:prstGeom prst="rect">
            <a:avLst/>
          </a:prstGeom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752600"/>
            <a:ext cx="4538134" cy="4191003"/>
          </a:xfrm>
        </p:spPr>
        <p:txBody>
          <a:bodyPr/>
          <a:lstStyle/>
          <a:p>
            <a:r>
              <a:rPr lang="en-US" dirty="0" smtClean="0"/>
              <a:t>U2XEnroll platform: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Designed to enroll core benefits and supplemental products, including those that require an electronic signature.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Build </a:t>
            </a:r>
            <a:r>
              <a:rPr lang="en-US" sz="1100" dirty="0" smtClean="0"/>
              <a:t>out of system for multiple eligibly groups, including the seasonal population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Overviews </a:t>
            </a:r>
            <a:r>
              <a:rPr lang="en-US" sz="1100" dirty="0"/>
              <a:t>and highlights that help explain all core and voluntary plan options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Designed </a:t>
            </a:r>
            <a:r>
              <a:rPr lang="en-US" sz="1100" dirty="0"/>
              <a:t>to enroll </a:t>
            </a:r>
            <a:r>
              <a:rPr lang="en-US" sz="1100" dirty="0" smtClean="0"/>
              <a:t>core </a:t>
            </a:r>
            <a:r>
              <a:rPr lang="en-US" sz="1100" dirty="0"/>
              <a:t>benefits and </a:t>
            </a:r>
            <a:r>
              <a:rPr lang="en-US" sz="1100" dirty="0" smtClean="0"/>
              <a:t>supplemental products</a:t>
            </a:r>
            <a:r>
              <a:rPr lang="en-US" sz="1100" dirty="0"/>
              <a:t>, including those </a:t>
            </a:r>
            <a:r>
              <a:rPr lang="en-US" sz="1100" dirty="0" smtClean="0"/>
              <a:t>that require </a:t>
            </a:r>
            <a:r>
              <a:rPr lang="en-US" sz="1100" dirty="0"/>
              <a:t>an electronic signature</a:t>
            </a:r>
            <a:r>
              <a:rPr lang="en-US" sz="1100" dirty="0" smtClean="0"/>
              <a:t>.</a:t>
            </a:r>
          </a:p>
          <a:p>
            <a:pPr lvl="1">
              <a:spcBef>
                <a:spcPts val="1200"/>
              </a:spcBef>
            </a:pPr>
            <a:r>
              <a:rPr lang="en-US" sz="1100" dirty="0" smtClean="0"/>
              <a:t>Sent all file feeds directly to the carriers</a:t>
            </a: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457200" y="1185446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State of the art enrollment solutions for open enrollment and new hire onboarding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"/>
          <a:stretch/>
        </p:blipFill>
        <p:spPr bwMode="auto">
          <a:xfrm>
            <a:off x="5118985" y="3276600"/>
            <a:ext cx="2805811" cy="177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88" y="1828800"/>
            <a:ext cx="2805811" cy="184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5335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600" b="1" kern="0" dirty="0" smtClean="0"/>
              <a:t>Multiple Enrollment Methods</a:t>
            </a:r>
          </a:p>
          <a:p>
            <a:pPr algn="ctr"/>
            <a:r>
              <a:rPr lang="en-US" kern="0" dirty="0" smtClean="0"/>
              <a:t>Call Center &amp; Field</a:t>
            </a:r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endParaRPr lang="en-US" kern="0" dirty="0" smtClean="0"/>
          </a:p>
          <a:p>
            <a:pPr algn="ctr"/>
            <a:r>
              <a:rPr lang="en-US" kern="0" dirty="0" smtClean="0"/>
              <a:t>Field</a:t>
            </a:r>
          </a:p>
          <a:p>
            <a:pPr lvl="1" algn="ctr"/>
            <a:endParaRPr lang="en-US" kern="0" dirty="0" smtClean="0"/>
          </a:p>
          <a:p>
            <a:pPr algn="ctr"/>
            <a:endParaRPr lang="en-US" kern="0" dirty="0" smtClean="0"/>
          </a:p>
          <a:p>
            <a:pPr lvl="1" algn="ctr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49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tiff"/>
          <p:cNvPicPr>
            <a:picLocks noChangeAspect="1"/>
          </p:cNvPicPr>
          <p:nvPr/>
        </p:nvPicPr>
        <p:blipFill>
          <a:blip r:embed="rId2">
            <a:alphaModFix amt="9000"/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r="64391"/>
          <a:stretch>
            <a:fillRect/>
          </a:stretch>
        </p:blipFill>
        <p:spPr>
          <a:xfrm>
            <a:off x="5135880" y="1981200"/>
            <a:ext cx="3931920" cy="31329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Field and Enrollment Center Scheduling Process </a:t>
            </a:r>
          </a:p>
          <a:p>
            <a:pPr lvl="1"/>
            <a:r>
              <a:rPr lang="en-US" sz="1200" dirty="0"/>
              <a:t>Schedules were completed in a timely manner</a:t>
            </a:r>
          </a:p>
          <a:p>
            <a:pPr lvl="1"/>
            <a:r>
              <a:rPr lang="en-US" sz="1200" dirty="0"/>
              <a:t>Aon VBES and CSS resources worked well together to accommodate specific location requests</a:t>
            </a:r>
          </a:p>
          <a:p>
            <a:pPr lvl="1"/>
            <a:r>
              <a:rPr lang="en-US" sz="1200" dirty="0"/>
              <a:t>Incorporated CSS team on facility calls which helped to alleviate site concerns about the process</a:t>
            </a:r>
          </a:p>
          <a:p>
            <a:pPr lvl="1"/>
            <a:r>
              <a:rPr lang="en-US" sz="1200" dirty="0"/>
              <a:t>Overall enrollment counselor performance</a:t>
            </a:r>
          </a:p>
          <a:p>
            <a:pPr lvl="1"/>
            <a:endParaRPr lang="en-US" sz="600" dirty="0"/>
          </a:p>
          <a:p>
            <a:pPr lvl="0"/>
            <a:r>
              <a:rPr lang="en-US" b="1" dirty="0"/>
              <a:t>Training</a:t>
            </a:r>
            <a:endParaRPr lang="en-US" sz="2100" b="1" dirty="0"/>
          </a:p>
          <a:p>
            <a:pPr lvl="1"/>
            <a:r>
              <a:rPr lang="en-US" sz="1200" dirty="0"/>
              <a:t>Overall counselor training process</a:t>
            </a:r>
          </a:p>
          <a:p>
            <a:pPr lvl="1"/>
            <a:r>
              <a:rPr lang="en-US" sz="1200" dirty="0"/>
              <a:t>Kristy, Leah and Casey attended</a:t>
            </a:r>
          </a:p>
          <a:p>
            <a:pPr lvl="1"/>
            <a:r>
              <a:rPr lang="en-US" sz="1200" dirty="0"/>
              <a:t>Interaction between parties</a:t>
            </a:r>
          </a:p>
          <a:p>
            <a:pPr lvl="1"/>
            <a:endParaRPr lang="en-US" sz="600" dirty="0"/>
          </a:p>
          <a:p>
            <a:pPr lvl="0"/>
            <a:r>
              <a:rPr lang="en-US" b="1" dirty="0"/>
              <a:t>Communication </a:t>
            </a:r>
            <a:endParaRPr lang="en-US" sz="1000" b="1" dirty="0"/>
          </a:p>
          <a:p>
            <a:pPr lvl="1"/>
            <a:r>
              <a:rPr lang="en-US" sz="1200" dirty="0"/>
              <a:t>CSS was engaged and actively participated in the edit and approval process</a:t>
            </a:r>
          </a:p>
          <a:p>
            <a:pPr lvl="1"/>
            <a:r>
              <a:rPr lang="en-US" sz="1200" dirty="0"/>
              <a:t>Poster and postcard edit rounds completed ahead of schedule</a:t>
            </a:r>
          </a:p>
          <a:p>
            <a:pPr lvl="1"/>
            <a:r>
              <a:rPr lang="en-US" sz="1200" dirty="0"/>
              <a:t>Distribution of the poster and postcard</a:t>
            </a:r>
          </a:p>
          <a:p>
            <a:pPr lvl="1"/>
            <a:endParaRPr lang="en-US" sz="600" dirty="0"/>
          </a:p>
          <a:p>
            <a:pPr lvl="0"/>
            <a:r>
              <a:rPr lang="en-US" b="1" dirty="0"/>
              <a:t>Enrollment Issue Resolution </a:t>
            </a:r>
          </a:p>
          <a:p>
            <a:pPr lvl="1"/>
            <a:r>
              <a:rPr lang="en-US" sz="1200" dirty="0"/>
              <a:t>Open lines of communication allowed for a prompt issue response from all parties</a:t>
            </a:r>
          </a:p>
          <a:p>
            <a:pPr lvl="1"/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3865" y="1182688"/>
            <a:ext cx="5086350" cy="4727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Opportunities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lvl="0"/>
            <a:r>
              <a:rPr lang="en-US" b="1" dirty="0" smtClean="0"/>
              <a:t>Plan Design Document</a:t>
            </a:r>
          </a:p>
          <a:p>
            <a:pPr lvl="1"/>
            <a:r>
              <a:rPr lang="en-US" sz="1200" dirty="0" smtClean="0"/>
              <a:t>Initial reviews were on time, sign off was delayed</a:t>
            </a:r>
          </a:p>
          <a:p>
            <a:pPr lvl="1"/>
            <a:r>
              <a:rPr lang="en-US" sz="1200" dirty="0" smtClean="0"/>
              <a:t>Pending carriers to provide information for voluntary products</a:t>
            </a:r>
          </a:p>
          <a:p>
            <a:pPr lvl="1"/>
            <a:endParaRPr lang="en-US" sz="600" dirty="0" smtClean="0"/>
          </a:p>
          <a:p>
            <a:r>
              <a:rPr lang="en-US" b="1" dirty="0" smtClean="0"/>
              <a:t> Enrollment Center Phone Disruption</a:t>
            </a:r>
          </a:p>
          <a:p>
            <a:pPr lvl="1"/>
            <a:r>
              <a:rPr lang="en-US" sz="1200" dirty="0" smtClean="0"/>
              <a:t>July 27 the phone lines were briefly down, service provider issue</a:t>
            </a:r>
          </a:p>
          <a:p>
            <a:pPr lvl="1"/>
            <a:r>
              <a:rPr lang="en-US" sz="1200" dirty="0" smtClean="0"/>
              <a:t>August 7 the phone system message was not shut off &amp; indicated the call center</a:t>
            </a:r>
          </a:p>
          <a:p>
            <a:pPr lvl="1"/>
            <a:endParaRPr lang="en-US" sz="600" dirty="0" smtClean="0"/>
          </a:p>
          <a:p>
            <a:r>
              <a:rPr lang="en-US" b="1" dirty="0" smtClean="0"/>
              <a:t>Field Enrollment</a:t>
            </a:r>
          </a:p>
          <a:p>
            <a:pPr lvl="1"/>
            <a:r>
              <a:rPr lang="en-US" sz="1200" dirty="0" smtClean="0"/>
              <a:t>Counselor visited BIDA site a day early to start enrollments, nobody was scheduled, this was a result of nobody being signed up for that day at the Bow plant. </a:t>
            </a:r>
          </a:p>
          <a:p>
            <a:pPr lvl="2"/>
            <a:r>
              <a:rPr lang="en-US" sz="1200" dirty="0" smtClean="0"/>
              <a:t>Average meeting time, some instances of meetings taking 40+ minutes to complete, the average field enrollment was 16:27</a:t>
            </a:r>
          </a:p>
          <a:p>
            <a:pPr lvl="2"/>
            <a:endParaRPr lang="en-US" sz="600" dirty="0" smtClean="0"/>
          </a:p>
          <a:p>
            <a:r>
              <a:rPr lang="en-US" b="1" dirty="0" smtClean="0"/>
              <a:t>Communications</a:t>
            </a:r>
          </a:p>
          <a:p>
            <a:pPr lvl="1"/>
            <a:r>
              <a:rPr lang="en-US" sz="1200" dirty="0" smtClean="0"/>
              <a:t>Evolving booklet scope caused delays in executing the deliverables</a:t>
            </a:r>
          </a:p>
          <a:p>
            <a:pPr marL="228600" lvl="1" indent="0">
              <a:buNone/>
            </a:pPr>
            <a:endParaRPr lang="en-US" sz="600" dirty="0" smtClean="0"/>
          </a:p>
          <a:p>
            <a:r>
              <a:rPr lang="en-US" b="1" dirty="0" smtClean="0"/>
              <a:t>Testing</a:t>
            </a:r>
          </a:p>
          <a:p>
            <a:pPr lvl="1"/>
            <a:r>
              <a:rPr lang="en-US" sz="1200" dirty="0" smtClean="0"/>
              <a:t>Need more time for testing, condensed based on delays with the PDD approval</a:t>
            </a:r>
          </a:p>
          <a:p>
            <a:pPr lvl="1"/>
            <a:endParaRPr lang="en-US" sz="600" dirty="0" smtClean="0"/>
          </a:p>
          <a:p>
            <a:pPr lvl="0"/>
            <a:r>
              <a:rPr lang="en-US" b="1" dirty="0" smtClean="0"/>
              <a:t>Post Data Files</a:t>
            </a:r>
          </a:p>
          <a:p>
            <a:pPr lvl="1"/>
            <a:r>
              <a:rPr lang="en-US" sz="1200" dirty="0" smtClean="0"/>
              <a:t>CVS &amp; Eye Med specification acquisition and group numbers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216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Experience – Survey Results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890396"/>
              </p:ext>
            </p:extLst>
          </p:nvPr>
        </p:nvGraphicFramePr>
        <p:xfrm>
          <a:off x="152400" y="990600"/>
          <a:ext cx="29718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616787"/>
              </p:ext>
            </p:extLst>
          </p:nvPr>
        </p:nvGraphicFramePr>
        <p:xfrm>
          <a:off x="2895600" y="990600"/>
          <a:ext cx="3962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581105"/>
              </p:ext>
            </p:extLst>
          </p:nvPr>
        </p:nvGraphicFramePr>
        <p:xfrm>
          <a:off x="6477000" y="990600"/>
          <a:ext cx="2667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589715"/>
              </p:ext>
            </p:extLst>
          </p:nvPr>
        </p:nvGraphicFramePr>
        <p:xfrm>
          <a:off x="152400" y="3733800"/>
          <a:ext cx="41148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026581"/>
              </p:ext>
            </p:extLst>
          </p:nvPr>
        </p:nvGraphicFramePr>
        <p:xfrm>
          <a:off x="4343400" y="3733800"/>
          <a:ext cx="4495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60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and Post Benefits Knowledge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04061"/>
              </p:ext>
            </p:extLst>
          </p:nvPr>
        </p:nvGraphicFramePr>
        <p:xfrm>
          <a:off x="381000" y="9906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99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21155</TotalTime>
  <Words>1813</Words>
  <Application>Microsoft Office PowerPoint</Application>
  <PresentationFormat>On-screen Show (4:3)</PresentationFormat>
  <Paragraphs>468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Aon-ppt-guide-Print-LTR-4</vt:lpstr>
      <vt:lpstr>Employer Perspective  Leah Evanoski  |  Compensation and Benefits Manager, CSS Industries Stephanie Malsbury  |  Vice President, Aon Jason Krouse  |  SVP Eastern Region National Sales Leader, Aon Joe Mazzeo  |  Vice President, Aon </vt:lpstr>
      <vt:lpstr>About CSS Industries</vt:lpstr>
      <vt:lpstr>CSS Industries Objectives</vt:lpstr>
      <vt:lpstr>Communications Solutions</vt:lpstr>
      <vt:lpstr>Enrollment Solution</vt:lpstr>
      <vt:lpstr>What Went Well</vt:lpstr>
      <vt:lpstr>Opportunities</vt:lpstr>
      <vt:lpstr>Employee Experience – Survey Results</vt:lpstr>
      <vt:lpstr>Pre and Post Benefits Knowledge</vt:lpstr>
      <vt:lpstr>PowerPoint Presentation</vt:lpstr>
      <vt:lpstr>Enrollment Metrics</vt:lpstr>
      <vt:lpstr>Enrollment Metrics</vt:lpstr>
      <vt:lpstr>CSS Open Enrollment Voluntary Benefit Analysis</vt:lpstr>
      <vt:lpstr>Mergers &amp; Acquisitions</vt:lpstr>
      <vt:lpstr>Simplicity Voluntary Benefits Analysis</vt:lpstr>
      <vt:lpstr>McCall Voluntary Benefit Analysis</vt:lpstr>
      <vt:lpstr>Enrollment Solution</vt:lpstr>
      <vt:lpstr>What Went Well</vt:lpstr>
      <vt:lpstr>Challenges &amp; Opportunities</vt:lpstr>
      <vt:lpstr>Employee Experience – Survey Results</vt:lpstr>
      <vt:lpstr>Pre and Post Benefits Knowledge</vt:lpstr>
      <vt:lpstr>PowerPoint Presentation</vt:lpstr>
      <vt:lpstr>Enrollment Metrics</vt:lpstr>
      <vt:lpstr>Enrollment Metrics</vt:lpstr>
      <vt:lpstr>CSS Open Enrollment Voluntary Benefit Analysis</vt:lpstr>
      <vt:lpstr>Mergers &amp; Acquisitions</vt:lpstr>
      <vt:lpstr>Simplicity Voluntary Benefits Analysis</vt:lpstr>
      <vt:lpstr>McCall Voluntary Benefit Analysis</vt:lpstr>
      <vt:lpstr>Q &amp; A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 McCauley</cp:lastModifiedBy>
  <cp:revision>434</cp:revision>
  <dcterms:created xsi:type="dcterms:W3CDTF">2017-01-09T19:12:21Z</dcterms:created>
  <dcterms:modified xsi:type="dcterms:W3CDTF">2018-01-24T18:04:12Z</dcterms:modified>
</cp:coreProperties>
</file>